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12192000"/>
  <p:embeddedFontLst>
    <p:embeddedFont>
      <p:font typeface="MiSans" panose="020B0604020202020204" charset="-122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625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.png"/><Relationship Id="rId4" Type="http://schemas.openxmlformats.org/officeDocument/2006/relationships/image" Target="../media/image77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18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0800000">
            <a:off x="4756785" y="3515995"/>
            <a:ext cx="7459345" cy="54330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20320" y="0"/>
            <a:ext cx="12212320" cy="6859905"/>
          </a:xfrm>
          <a:prstGeom prst="rect">
            <a:avLst/>
          </a:prstGeom>
          <a:solidFill>
            <a:srgbClr val="FADBDF">
              <a:alpha val="38039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-20320" y="0"/>
            <a:ext cx="12212320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8-27-20:00:44-d2nf6r18bjvh7rlj043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955" y="659130"/>
            <a:ext cx="2584450" cy="199517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0:46-d2nf6rh8bjvh7rlj04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030" y="659130"/>
            <a:ext cx="3029585" cy="30949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0:49-d2nf6s98bjvh7rlj049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925" y="1483995"/>
            <a:ext cx="1391920" cy="1445260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20320" y="-2087245"/>
            <a:ext cx="7459345" cy="5433060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08-27-20:00:46-d2nf6rh8bjvh7rlj044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080000" flipH="1">
            <a:off x="3299460" y="518160"/>
            <a:ext cx="2296160" cy="1938655"/>
          </a:xfrm>
          <a:prstGeom prst="rect">
            <a:avLst/>
          </a:prstGeom>
        </p:spPr>
      </p:pic>
      <p:pic>
        <p:nvPicPr>
          <p:cNvPr id="10" name="Image 6" descr="https://kimi-img.moonshot.cn/pub/slides/slides_tmpl/image/25-08-27-20:00:46-d2nf6rh8bjvh7rlj04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460000">
            <a:off x="796290" y="259715"/>
            <a:ext cx="3466465" cy="2668270"/>
          </a:xfrm>
          <a:prstGeom prst="rect">
            <a:avLst/>
          </a:prstGeom>
        </p:spPr>
      </p:pic>
      <p:pic>
        <p:nvPicPr>
          <p:cNvPr id="11" name="Image 7" descr="https://kimi-img.moonshot.cn/pub/slides/slides_tmpl/image/25-08-27-20:00:46-d2nf6rh8bjvh7rlj045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925" y="1971040"/>
            <a:ext cx="2355850" cy="2879725"/>
          </a:xfrm>
          <a:prstGeom prst="rect">
            <a:avLst/>
          </a:prstGeom>
        </p:spPr>
      </p:pic>
      <p:sp>
        <p:nvSpPr>
          <p:cNvPr id="12" name="Shape 2"/>
          <p:cNvSpPr/>
          <p:nvPr/>
        </p:nvSpPr>
        <p:spPr>
          <a:xfrm>
            <a:off x="1951990" y="2120900"/>
            <a:ext cx="8288020" cy="309435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E6E8"/>
              </a:gs>
              <a:gs pos="100000">
                <a:srgbClr val="FFF5D1"/>
              </a:gs>
            </a:gsLst>
            <a:lin ang="2700000" scaled="1"/>
          </a:gradFill>
          <a:ln/>
          <a:effectLst>
            <a:outerShdw blurRad="317500" dist="50792" dir="2700000" algn="bl" rotWithShape="0">
              <a:srgbClr val="851321">
                <a:alpha val="32157"/>
              </a:srgbClr>
            </a:outerShdw>
          </a:effectLst>
        </p:spPr>
      </p:sp>
      <p:sp>
        <p:nvSpPr>
          <p:cNvPr id="13" name="Text 3"/>
          <p:cNvSpPr/>
          <p:nvPr/>
        </p:nvSpPr>
        <p:spPr>
          <a:xfrm>
            <a:off x="1951990" y="2120900"/>
            <a:ext cx="8288020" cy="30943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2558098" y="2556510"/>
            <a:ext cx="707580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Music Maker</a:t>
            </a:r>
            <a:endParaRPr lang="en-US" sz="1600" dirty="0"/>
          </a:p>
        </p:txBody>
      </p:sp>
      <p:sp>
        <p:nvSpPr>
          <p:cNvPr id="15" name="Shape 5"/>
          <p:cNvSpPr/>
          <p:nvPr/>
        </p:nvSpPr>
        <p:spPr>
          <a:xfrm>
            <a:off x="6590497" y="4318635"/>
            <a:ext cx="2335063" cy="271780"/>
          </a:xfrm>
          <a:prstGeom prst="roundRect">
            <a:avLst>
              <a:gd name="adj" fmla="val 50000"/>
            </a:avLst>
          </a:prstGeom>
          <a:solidFill>
            <a:srgbClr val="ACA4E8"/>
          </a:solidFill>
          <a:ln/>
        </p:spPr>
      </p:sp>
      <p:sp>
        <p:nvSpPr>
          <p:cNvPr id="16" name="Text 6"/>
          <p:cNvSpPr/>
          <p:nvPr/>
        </p:nvSpPr>
        <p:spPr>
          <a:xfrm>
            <a:off x="6590497" y="4318635"/>
            <a:ext cx="2335063" cy="271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7"/>
          <p:cNvSpPr/>
          <p:nvPr/>
        </p:nvSpPr>
        <p:spPr>
          <a:xfrm>
            <a:off x="6587694" y="4269740"/>
            <a:ext cx="2335063" cy="3327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endParaRPr lang="en-US" sz="1600" dirty="0"/>
          </a:p>
        </p:txBody>
      </p:sp>
      <p:sp>
        <p:nvSpPr>
          <p:cNvPr id="18" name="Shape 8"/>
          <p:cNvSpPr/>
          <p:nvPr/>
        </p:nvSpPr>
        <p:spPr>
          <a:xfrm>
            <a:off x="3268244" y="4318000"/>
            <a:ext cx="2223108" cy="271780"/>
          </a:xfrm>
          <a:prstGeom prst="roundRect">
            <a:avLst>
              <a:gd name="adj" fmla="val 50000"/>
            </a:avLst>
          </a:prstGeom>
          <a:solidFill>
            <a:srgbClr val="ACA4E8"/>
          </a:solidFill>
          <a:ln/>
        </p:spPr>
      </p:sp>
      <p:sp>
        <p:nvSpPr>
          <p:cNvPr id="19" name="Text 9"/>
          <p:cNvSpPr/>
          <p:nvPr/>
        </p:nvSpPr>
        <p:spPr>
          <a:xfrm>
            <a:off x="3268244" y="4318000"/>
            <a:ext cx="2223108" cy="271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0"/>
          <p:cNvSpPr/>
          <p:nvPr/>
        </p:nvSpPr>
        <p:spPr>
          <a:xfrm>
            <a:off x="3267710" y="4271645"/>
            <a:ext cx="2223108" cy="365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pic>
        <p:nvPicPr>
          <p:cNvPr id="21" name="Image 8" descr="https://kimi-img.moonshot.cn/pub/slides/slides_tmpl/image/25-08-27-20:00:46-d2nf6rh8bjvh7rlj046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665" y="4086860"/>
            <a:ext cx="2929255" cy="2491105"/>
          </a:xfrm>
          <a:prstGeom prst="rect">
            <a:avLst/>
          </a:prstGeom>
        </p:spPr>
      </p:pic>
      <p:pic>
        <p:nvPicPr>
          <p:cNvPr id="22" name="Image 9" descr="https://kimi-img.moonshot.cn/pub/slides/slides_tmpl/image/25-08-27-20:00:46-d2nf6rh8bjvh7rlj045g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1030" y="5114925"/>
            <a:ext cx="1096645" cy="1065530"/>
          </a:xfrm>
          <a:prstGeom prst="rect">
            <a:avLst/>
          </a:prstGeom>
        </p:spPr>
      </p:pic>
      <p:pic>
        <p:nvPicPr>
          <p:cNvPr id="23" name="Image 10" descr="https://kimi-img.moonshot.cn/pub/slides/slides_tmpl/image/25-08-27-20:00:47-d2nf6rp8bjvh7rlj047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30030" y="3625215"/>
            <a:ext cx="2557780" cy="2907030"/>
          </a:xfrm>
          <a:prstGeom prst="rect">
            <a:avLst/>
          </a:prstGeom>
        </p:spPr>
      </p:pic>
      <p:pic>
        <p:nvPicPr>
          <p:cNvPr id="24" name="Image 11" descr="https://kimi-img.moonshot.cn/pub/slides/slides_tmpl/image/25-08-27-20:00:53-d2nf6t98bjvh7rlj04d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99070" y="5001260"/>
            <a:ext cx="1662430" cy="1244600"/>
          </a:xfrm>
          <a:prstGeom prst="rect">
            <a:avLst/>
          </a:prstGeom>
        </p:spPr>
      </p:pic>
      <p:pic>
        <p:nvPicPr>
          <p:cNvPr id="25" name="Image 12" descr="https://kimi-img.moonshot.cn/pub/slides/slides_tmpl/image/25-08-27-20:01:10-d2nf71h8bjvh7rlj051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06255" y="369570"/>
            <a:ext cx="1073785" cy="1073785"/>
          </a:xfrm>
          <a:prstGeom prst="rect">
            <a:avLst/>
          </a:prstGeom>
        </p:spPr>
      </p:pic>
      <p:pic>
        <p:nvPicPr>
          <p:cNvPr id="26" name="Image 13" descr="https://kimi-img.moonshot.cn/pub/slides/slides_tmpl/image/25-08-27-20:00:55-d2nf6tp8bjvh7rlj04fg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32695" y="3028950"/>
            <a:ext cx="1623695" cy="17233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240000">
            <a:off x="4022651" y="1111184"/>
            <a:ext cx="7795288" cy="4298077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0:52-d2nf6t18bjvh7rlj04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946" y="1311865"/>
            <a:ext cx="7348220" cy="3874107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0800000">
            <a:off x="4767580" y="3514725"/>
            <a:ext cx="7459345" cy="54330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96990" y="1822450"/>
            <a:ext cx="1846580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EE822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257393" y="3219232"/>
            <a:ext cx="6275705" cy="129638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Produce &amp; Design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1" name="Text 7"/>
          <p:cNvSpPr/>
          <p:nvPr/>
        </p:nvSpPr>
        <p:spPr>
          <a:xfrm>
            <a:off x="5066576" y="2342470"/>
            <a:ext cx="184658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8201571" y="2728550"/>
            <a:ext cx="193675" cy="193675"/>
          </a:xfrm>
          <a:prstGeom prst="ellipse">
            <a:avLst/>
          </a:prstGeom>
          <a:solidFill>
            <a:srgbClr val="000000"/>
          </a:solidFill>
          <a:ln/>
        </p:spPr>
      </p:sp>
      <p:sp>
        <p:nvSpPr>
          <p:cNvPr id="13" name="Text 9"/>
          <p:cNvSpPr/>
          <p:nvPr/>
        </p:nvSpPr>
        <p:spPr>
          <a:xfrm>
            <a:off x="8201571" y="2728550"/>
            <a:ext cx="193675" cy="193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2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8-27-20:00:52-d2nf6t18bjvh7rlj04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8-27-20:00:49-d2nf6s98bjvh7rlj048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8-27-20:00:49-d2nf6s98bjvh7rlj048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8-27-20:00:52-d2nf6t18bjvh7rlj04c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pic>
        <p:nvPicPr>
          <p:cNvPr id="25" name="Image 7" descr="https://kimi-img.moonshot.cn/pub/slides/slides_tmpl/image/25-08-27-20:00:54-d2nf6th8bjvh7rlj04e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695" y="1294765"/>
            <a:ext cx="3001010" cy="4799965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0">
                <a:srgbClr val="C81D31">
                  <a:alpha val="38000"/>
                </a:srgbClr>
              </a:gs>
              <a:gs pos="3000">
                <a:srgbClr val="C81D31">
                  <a:alpha val="38000"/>
                </a:srgbClr>
              </a:gs>
              <a:gs pos="62000">
                <a:srgbClr val="C81D31">
                  <a:alpha val="17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/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0800000">
            <a:off x="4767580" y="3514725"/>
            <a:ext cx="7459345" cy="54330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solidFill>
            <a:srgbClr val="FADBDF">
              <a:alpha val="2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05510" y="825500"/>
            <a:ext cx="10380980" cy="757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Mixing and Mastering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1:00-d2nf6v18bjvh7rlj04q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6987540" y="1624965"/>
            <a:ext cx="4782820" cy="4639945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1:00-d2nf6v18bjvh7rlj04r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20460000">
            <a:off x="589280" y="1834515"/>
            <a:ext cx="4195445" cy="481076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1:02-d2nf6vh8bjvh7rlj0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920" y="2180590"/>
            <a:ext cx="3707765" cy="370332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8-27-20:00:52-d2nf6t18bjvh7rlj04a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5785" y="1964055"/>
            <a:ext cx="997585" cy="537845"/>
          </a:xfrm>
          <a:prstGeom prst="rect">
            <a:avLst/>
          </a:prstGeom>
        </p:spPr>
      </p:pic>
      <p:pic>
        <p:nvPicPr>
          <p:cNvPr id="11" name="Image 6" descr="https://kimi-img.moonshot.cn/pub/slides/slides_tmpl/image/25-08-27-20:00:49-d2nf6s98bjvh7rlj048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470" y="1422400"/>
            <a:ext cx="726440" cy="758190"/>
          </a:xfrm>
          <a:prstGeom prst="rect">
            <a:avLst/>
          </a:prstGeom>
        </p:spPr>
      </p:pic>
      <p:pic>
        <p:nvPicPr>
          <p:cNvPr id="12" name="Image 7" descr="https://kimi-img.moonshot.cn/pub/slides/slides_tmpl/image/25-08-27-20:00:49-d2nf6s98bjvh7rlj048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2910" y="1899920"/>
            <a:ext cx="360045" cy="372745"/>
          </a:xfrm>
          <a:prstGeom prst="rect">
            <a:avLst/>
          </a:prstGeom>
        </p:spPr>
      </p:pic>
      <p:pic>
        <p:nvPicPr>
          <p:cNvPr id="13" name="Image 8" descr="https://kimi-img.moonshot.cn/pub/slides/slides_tmpl/image/25-08-27-20:00:49-d2nf6s98bjvh7rlj048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0575" y="5588635"/>
            <a:ext cx="360045" cy="372745"/>
          </a:xfrm>
          <a:prstGeom prst="rect">
            <a:avLst/>
          </a:prstGeom>
        </p:spPr>
      </p:pic>
      <p:sp>
        <p:nvSpPr>
          <p:cNvPr id="14" name="Text 3"/>
          <p:cNvSpPr/>
          <p:nvPr/>
        </p:nvSpPr>
        <p:spPr>
          <a:xfrm>
            <a:off x="1172845" y="2501900"/>
            <a:ext cx="2905760" cy="757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093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Audio Cleanup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1172210" y="3359150"/>
            <a:ext cx="2906395" cy="290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iZotope Neutron and Waves Clarity clean up audio by removing noise, hum, and unwanted reverb, improving overall sound quality.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7913370" y="2386965"/>
            <a:ext cx="3167380" cy="757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093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One-Click Mixing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7913370" y="3244215"/>
            <a:ext cx="3167380" cy="290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mixing tools provide quick and effective solutions for balancing levels, applying EQ, and adding compression to tracks.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solidFill>
            <a:srgbClr val="FADBDF">
              <a:alpha val="2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0800000">
            <a:off x="4756785" y="3515995"/>
            <a:ext cx="7459345" cy="54330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05510" y="757555"/>
            <a:ext cx="10380980" cy="534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Generative Sound Design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20320" y="-2087245"/>
            <a:ext cx="7459345" cy="543306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224155" y="1766570"/>
            <a:ext cx="3101340" cy="4653915"/>
          </a:xfrm>
          <a:prstGeom prst="round2SameRect">
            <a:avLst>
              <a:gd name="adj1" fmla="val 20004"/>
              <a:gd name="adj2" fmla="val 11199"/>
            </a:avLst>
          </a:prstGeom>
          <a:gradFill flip="none" rotWithShape="1">
            <a:gsLst>
              <a:gs pos="0">
                <a:srgbClr val="F5B7BE"/>
              </a:gs>
              <a:gs pos="100000">
                <a:srgbClr val="FFFEF5"/>
              </a:gs>
            </a:gsLst>
            <a:lin ang="2700000" scaled="1"/>
          </a:gradFill>
          <a:ln/>
          <a:effectLst>
            <a:outerShdw blurRad="50800" dist="38100" dir="2700000" algn="bl" rotWithShape="0">
              <a:srgbClr val="C81D31">
                <a:alpha val="32157"/>
              </a:srgbClr>
            </a:outerShdw>
          </a:effectLst>
        </p:spPr>
      </p:sp>
      <p:sp>
        <p:nvSpPr>
          <p:cNvPr id="8" name="Text 4"/>
          <p:cNvSpPr/>
          <p:nvPr/>
        </p:nvSpPr>
        <p:spPr>
          <a:xfrm>
            <a:off x="224155" y="1766570"/>
            <a:ext cx="3101340" cy="4653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3493135" y="1760855"/>
            <a:ext cx="3101340" cy="4653915"/>
          </a:xfrm>
          <a:prstGeom prst="round2SameRect">
            <a:avLst>
              <a:gd name="adj1" fmla="val 20004"/>
              <a:gd name="adj2" fmla="val 10933"/>
            </a:avLst>
          </a:prstGeom>
          <a:gradFill flip="none" rotWithShape="1">
            <a:gsLst>
              <a:gs pos="0">
                <a:srgbClr val="F5B7BE"/>
              </a:gs>
              <a:gs pos="100000">
                <a:srgbClr val="FFFEF5"/>
              </a:gs>
            </a:gsLst>
            <a:lin ang="2700000" scaled="1"/>
          </a:gradFill>
          <a:ln/>
          <a:effectLst>
            <a:outerShdw blurRad="50800" dist="38100" dir="2700000" algn="bl" rotWithShape="0">
              <a:srgbClr val="C81D31">
                <a:alpha val="32157"/>
              </a:srgbClr>
            </a:outerShdw>
          </a:effectLst>
        </p:spPr>
      </p:sp>
      <p:sp>
        <p:nvSpPr>
          <p:cNvPr id="10" name="Text 6"/>
          <p:cNvSpPr/>
          <p:nvPr/>
        </p:nvSpPr>
        <p:spPr>
          <a:xfrm>
            <a:off x="3493135" y="1760855"/>
            <a:ext cx="3101340" cy="4653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8783955" y="1766570"/>
            <a:ext cx="3188335" cy="4653915"/>
          </a:xfrm>
          <a:prstGeom prst="round2SameRect">
            <a:avLst>
              <a:gd name="adj1" fmla="val 20004"/>
              <a:gd name="adj2" fmla="val 10995"/>
            </a:avLst>
          </a:prstGeom>
          <a:gradFill flip="none" rotWithShape="1">
            <a:gsLst>
              <a:gs pos="0">
                <a:srgbClr val="F5B7BE"/>
              </a:gs>
              <a:gs pos="100000">
                <a:srgbClr val="FFFEF5"/>
              </a:gs>
            </a:gsLst>
            <a:lin ang="2700000" scaled="1"/>
          </a:gradFill>
          <a:ln/>
          <a:effectLst>
            <a:outerShdw blurRad="50800" dist="38100" dir="2700000" algn="bl" rotWithShape="0">
              <a:srgbClr val="C81D31">
                <a:alpha val="32157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8783955" y="1766570"/>
            <a:ext cx="3188335" cy="4653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2" descr="https://kimi-img.moonshot.cn/pub/slides/slides_tmpl/image/25-08-27-20:01:41-d2nf7998bjvh7rlj05f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0356215" y="-1199515"/>
            <a:ext cx="2842260" cy="2803525"/>
          </a:xfrm>
          <a:prstGeom prst="rect">
            <a:avLst/>
          </a:prstGeom>
        </p:spPr>
      </p:pic>
      <p:pic>
        <p:nvPicPr>
          <p:cNvPr id="14" name="Image 3" descr="https://kimi-img.moonshot.cn/pub/slides/slides_tmpl/image/25-08-27-20:01:35-d2nf77p8bjvh7rlj05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320" y="2371725"/>
            <a:ext cx="2989580" cy="3763645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6243320" y="5857875"/>
            <a:ext cx="3213735" cy="461645"/>
          </a:xfrm>
          <a:prstGeom prst="ellipse">
            <a:avLst/>
          </a:prstGeom>
          <a:gradFill flip="none" rotWithShape="1">
            <a:gsLst>
              <a:gs pos="0">
                <a:srgbClr val="C81D31">
                  <a:alpha val="38000"/>
                </a:srgbClr>
              </a:gs>
              <a:gs pos="3000">
                <a:srgbClr val="C81D31">
                  <a:alpha val="38000"/>
                </a:srgbClr>
              </a:gs>
              <a:gs pos="62000">
                <a:srgbClr val="C81D31">
                  <a:alpha val="17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/>
        </p:spPr>
      </p:sp>
      <p:sp>
        <p:nvSpPr>
          <p:cNvPr id="16" name="Text 10"/>
          <p:cNvSpPr/>
          <p:nvPr/>
        </p:nvSpPr>
        <p:spPr>
          <a:xfrm>
            <a:off x="6243320" y="5857875"/>
            <a:ext cx="3213735" cy="461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4" descr="https://kimi-img.moonshot.cn/pub/slides/slides_tmpl/image/25-08-27-20:00:49-d2nf6s98bjvh7rlj048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2925" y="1153795"/>
            <a:ext cx="726440" cy="758190"/>
          </a:xfrm>
          <a:prstGeom prst="rect">
            <a:avLst/>
          </a:prstGeom>
        </p:spPr>
      </p:pic>
      <p:pic>
        <p:nvPicPr>
          <p:cNvPr id="18" name="Image 5" descr="https://kimi-img.moonshot.cn/pub/slides/slides_tmpl/image/25-08-27-20:00:56-d2nf6u18bjvh7rlj04j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500" y="1456055"/>
            <a:ext cx="963930" cy="972820"/>
          </a:xfrm>
          <a:prstGeom prst="rect">
            <a:avLst/>
          </a:prstGeom>
        </p:spPr>
      </p:pic>
      <p:pic>
        <p:nvPicPr>
          <p:cNvPr id="19" name="Image 6" descr="https://kimi-img.moonshot.cn/pub/slides/slides_tmpl/image/25-08-27-20:00:49-d2nf6s98bjvh7rlj048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365" y="1622425"/>
            <a:ext cx="360045" cy="372745"/>
          </a:xfrm>
          <a:prstGeom prst="rect">
            <a:avLst/>
          </a:prstGeom>
        </p:spPr>
      </p:pic>
      <p:pic>
        <p:nvPicPr>
          <p:cNvPr id="20" name="Image 7" descr="https://kimi-img.moonshot.cn/pub/slides/slides_tmpl/image/25-08-27-20:00:55-d2nf6tp8bjvh7rlj04f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2115" y="1760855"/>
            <a:ext cx="1221740" cy="1297305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464185" y="2194560"/>
            <a:ext cx="2595880" cy="757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E54C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Synth Patches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309880" y="3035300"/>
            <a:ext cx="2878455" cy="290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 create custom synth patches and sound textures, enabling unique and innovative sound design.</a:t>
            </a:r>
            <a:endParaRPr lang="en-US" sz="1600" dirty="0"/>
          </a:p>
        </p:txBody>
      </p:sp>
      <p:sp>
        <p:nvSpPr>
          <p:cNvPr id="23" name="Text 13"/>
          <p:cNvSpPr/>
          <p:nvPr/>
        </p:nvSpPr>
        <p:spPr>
          <a:xfrm>
            <a:off x="3745865" y="2194560"/>
            <a:ext cx="2595880" cy="757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E54C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Drum Textures</a:t>
            </a:r>
            <a:endParaRPr lang="en-US" sz="1600" dirty="0"/>
          </a:p>
        </p:txBody>
      </p:sp>
      <p:sp>
        <p:nvSpPr>
          <p:cNvPr id="24" name="Text 14"/>
          <p:cNvSpPr/>
          <p:nvPr/>
        </p:nvSpPr>
        <p:spPr>
          <a:xfrm>
            <a:off x="3591560" y="3035300"/>
            <a:ext cx="2878455" cy="290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generate drum textures and patterns, adding depth and variety to electronic music production.</a:t>
            </a:r>
            <a:endParaRPr lang="en-US" sz="1600" dirty="0"/>
          </a:p>
        </p:txBody>
      </p:sp>
      <p:sp>
        <p:nvSpPr>
          <p:cNvPr id="25" name="Text 15"/>
          <p:cNvSpPr/>
          <p:nvPr/>
        </p:nvSpPr>
        <p:spPr>
          <a:xfrm>
            <a:off x="9103360" y="2194560"/>
            <a:ext cx="2595880" cy="757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E54C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Ambient Layers</a:t>
            </a:r>
            <a:endParaRPr lang="en-US" sz="1600" dirty="0"/>
          </a:p>
        </p:txBody>
      </p:sp>
      <p:sp>
        <p:nvSpPr>
          <p:cNvPr id="26" name="Text 16"/>
          <p:cNvSpPr/>
          <p:nvPr/>
        </p:nvSpPr>
        <p:spPr>
          <a:xfrm>
            <a:off x="8949055" y="3035300"/>
            <a:ext cx="2878455" cy="290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assists in crafting ambient soundscapes, enhancing the overall atmosphere and mood of a track.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240000">
            <a:off x="4022651" y="1111184"/>
            <a:ext cx="7795288" cy="4298077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0:52-d2nf6t18bjvh7rlj04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946" y="1311865"/>
            <a:ext cx="7348220" cy="3874107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0800000">
            <a:off x="4767580" y="3514725"/>
            <a:ext cx="7459345" cy="54330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96990" y="1822450"/>
            <a:ext cx="1846580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EE822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257393" y="3219232"/>
            <a:ext cx="6275705" cy="129638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&amp; Perform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1" name="Text 7"/>
          <p:cNvSpPr/>
          <p:nvPr/>
        </p:nvSpPr>
        <p:spPr>
          <a:xfrm>
            <a:off x="5066576" y="2342470"/>
            <a:ext cx="184658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8201571" y="2728550"/>
            <a:ext cx="193675" cy="193675"/>
          </a:xfrm>
          <a:prstGeom prst="ellipse">
            <a:avLst/>
          </a:prstGeom>
          <a:solidFill>
            <a:srgbClr val="000000"/>
          </a:solidFill>
          <a:ln/>
        </p:spPr>
      </p:sp>
      <p:sp>
        <p:nvSpPr>
          <p:cNvPr id="13" name="Text 9"/>
          <p:cNvSpPr/>
          <p:nvPr/>
        </p:nvSpPr>
        <p:spPr>
          <a:xfrm>
            <a:off x="8201571" y="2728550"/>
            <a:ext cx="193675" cy="193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2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8-27-20:00:52-d2nf6t18bjvh7rlj04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8-27-20:00:49-d2nf6s98bjvh7rlj048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8-27-20:00:49-d2nf6s98bjvh7rlj048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8-27-20:00:52-d2nf6t18bjvh7rlj04c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pic>
        <p:nvPicPr>
          <p:cNvPr id="25" name="Image 7" descr="https://kimi-img.moonshot.cn/pub/slides/slides_tmpl/image/25-08-27-20:00:54-d2nf6th8bjvh7rlj04e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695" y="1294765"/>
            <a:ext cx="3001010" cy="4799965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0">
                <a:srgbClr val="C81D31">
                  <a:alpha val="38000"/>
                </a:srgbClr>
              </a:gs>
              <a:gs pos="3000">
                <a:srgbClr val="C81D31">
                  <a:alpha val="38000"/>
                </a:srgbClr>
              </a:gs>
              <a:gs pos="62000">
                <a:srgbClr val="C81D31">
                  <a:alpha val="17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/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4445"/>
            <a:ext cx="12212320" cy="6859905"/>
          </a:xfrm>
          <a:prstGeom prst="rect">
            <a:avLst/>
          </a:prstGeom>
          <a:solidFill>
            <a:srgbClr val="FADBDF">
              <a:alpha val="2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0" y="-4445"/>
            <a:ext cx="12212320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0800000">
            <a:off x="4767580" y="3514725"/>
            <a:ext cx="7459345" cy="543306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25820" y="1720850"/>
            <a:ext cx="4990465" cy="163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Practice Coach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0:59-d2nf6up8bjvh7rlj04p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5" y="1887855"/>
            <a:ext cx="2402840" cy="4220845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1:00-d2nf6v18bjvh7rlj04r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435" y="759460"/>
            <a:ext cx="2799715" cy="534924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0:59-d2nf6up8bjvh7rlj04q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920000">
            <a:off x="1479550" y="887730"/>
            <a:ext cx="1238885" cy="1160145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8-27-20:00:49-d2nf6s98bjvh7rlj048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4360" y="1263650"/>
            <a:ext cx="410210" cy="424180"/>
          </a:xfrm>
          <a:prstGeom prst="rect">
            <a:avLst/>
          </a:prstGeom>
        </p:spPr>
      </p:pic>
      <p:pic>
        <p:nvPicPr>
          <p:cNvPr id="11" name="Image 6" descr="https://kimi-img.moonshot.cn/pub/slides/slides_tmpl/image/25-08-27-20:00:49-d2nf6s98bjvh7rlj048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1745" y="744220"/>
            <a:ext cx="765175" cy="797560"/>
          </a:xfrm>
          <a:prstGeom prst="rect">
            <a:avLst/>
          </a:prstGeom>
        </p:spPr>
      </p:pic>
      <p:pic>
        <p:nvPicPr>
          <p:cNvPr id="12" name="Image 7" descr="https://kimi-img.moonshot.cn/pub/slides/slides_tmpl/image/25-08-27-20:00:52-d2nf6t18bjvh7rlj04a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1745" y="5297805"/>
            <a:ext cx="1351915" cy="728980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5925820" y="3302635"/>
            <a:ext cx="5224780" cy="402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093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Drills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5941060" y="3719195"/>
            <a:ext cx="4975860" cy="2096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Platforms like Yousician and Moises.ai create personalized practice routines and provide real-time feedback on pitch and rhythm, enhancing skill development.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solidFill>
            <a:srgbClr val="FADBDF">
              <a:alpha val="2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21120000">
            <a:off x="4411345" y="1137920"/>
            <a:ext cx="3329940" cy="493395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 rot="21120000">
            <a:off x="4411345" y="1137920"/>
            <a:ext cx="3329940" cy="49339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11430" y="-2072640"/>
            <a:ext cx="7459345" cy="5433060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0800000">
            <a:off x="4768850" y="3517900"/>
            <a:ext cx="7459345" cy="5433060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1:43-d2nf79p8bjvh7rlj05k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15" y="3395980"/>
            <a:ext cx="3740785" cy="885190"/>
          </a:xfrm>
          <a:prstGeom prst="rect">
            <a:avLst/>
          </a:prstGeom>
        </p:spPr>
      </p:pic>
      <p:pic>
        <p:nvPicPr>
          <p:cNvPr id="9" name="Image 3" descr="https://kimi-img.moonshot.cn/pub/slides/slides_tmpl/image/25-08-27-20:01:43-d2nf79p8bjvh7rlj05k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443865"/>
            <a:ext cx="3740785" cy="885190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8-27-20:01:43-d2nf79p8bjvh7rlj05k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" y="3395980"/>
            <a:ext cx="3740785" cy="885190"/>
          </a:xfrm>
          <a:prstGeom prst="rect">
            <a:avLst/>
          </a:prstGeom>
        </p:spPr>
      </p:pic>
      <p:pic>
        <p:nvPicPr>
          <p:cNvPr id="11" name="Image 5" descr="https://kimi-img.moonshot.cn/pub/slides/slides_tmpl/image/25-08-27-20:01:43-d2nf79p8bjvh7rlj05k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" y="443865"/>
            <a:ext cx="3740785" cy="88519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4603750" y="2674620"/>
            <a:ext cx="2987040" cy="1783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Stage-Ready Transcription</a:t>
            </a:r>
            <a:endParaRPr lang="en-US" sz="1600" dirty="0"/>
          </a:p>
        </p:txBody>
      </p:sp>
      <p:pic>
        <p:nvPicPr>
          <p:cNvPr id="13" name="Image 6" descr="https://kimi-img.moonshot.cn/pub/slides/slides_tmpl/image/25-08-27-20:01:43-d2nf79p8bjvh7rlj05m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470" y="478155"/>
            <a:ext cx="2757805" cy="2076450"/>
          </a:xfrm>
          <a:prstGeom prst="rect">
            <a:avLst/>
          </a:prstGeom>
        </p:spPr>
      </p:pic>
      <p:pic>
        <p:nvPicPr>
          <p:cNvPr id="14" name="Image 7" descr="https://kimi-img.moonshot.cn/pub/slides/slides_tmpl/image/25-08-27-20:01:43-d2nf79p8bjvh7rlj05l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150" y="4568190"/>
            <a:ext cx="3322955" cy="1940560"/>
          </a:xfrm>
          <a:prstGeom prst="rect">
            <a:avLst/>
          </a:prstGeom>
        </p:spPr>
      </p:pic>
      <p:pic>
        <p:nvPicPr>
          <p:cNvPr id="15" name="Image 8" descr="https://kimi-img.moonshot.cn/pub/slides/slides_tmpl/image/25-08-27-20:00:56-d2nf6u18bjvh7rlj04i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2150" y="3758565"/>
            <a:ext cx="692150" cy="699770"/>
          </a:xfrm>
          <a:prstGeom prst="rect">
            <a:avLst/>
          </a:prstGeom>
        </p:spPr>
      </p:pic>
      <p:pic>
        <p:nvPicPr>
          <p:cNvPr id="16" name="Image 9" descr="https://kimi-img.moonshot.cn/pub/slides/slides_tmpl/image/25-08-27-20:01:37-d2nf7898bjvh7rlj05a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6615" y="3328035"/>
            <a:ext cx="701040" cy="1012190"/>
          </a:xfrm>
          <a:prstGeom prst="rect">
            <a:avLst/>
          </a:prstGeom>
        </p:spPr>
      </p:pic>
      <p:pic>
        <p:nvPicPr>
          <p:cNvPr id="17" name="Image 10" descr="https://kimi-img.moonshot.cn/pub/slides/slides_tmpl/image/25-08-27-20:01:43-d2nf79p8bjvh7rlj05m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6465" y="344805"/>
            <a:ext cx="1151890" cy="1103630"/>
          </a:xfrm>
          <a:prstGeom prst="rect">
            <a:avLst/>
          </a:prstGeom>
        </p:spPr>
      </p:pic>
      <p:pic>
        <p:nvPicPr>
          <p:cNvPr id="18" name="Image 11" descr="https://kimi-img.moonshot.cn/pub/slides/slides_tmpl/image/25-08-27-20:01:43-d2nf79p8bjvh7rlj05n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1150" y="351790"/>
            <a:ext cx="1151890" cy="1103630"/>
          </a:xfrm>
          <a:prstGeom prst="rect">
            <a:avLst/>
          </a:prstGeom>
        </p:spPr>
      </p:pic>
      <p:pic>
        <p:nvPicPr>
          <p:cNvPr id="19" name="Image 12" descr="https://kimi-img.moonshot.cn/pub/slides/slides_tmpl/image/25-08-27-20:01:43-d2nf79p8bjvh7rlj05ng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4165" y="3311525"/>
            <a:ext cx="1151890" cy="1103630"/>
          </a:xfrm>
          <a:prstGeom prst="rect">
            <a:avLst/>
          </a:prstGeom>
        </p:spPr>
      </p:pic>
      <p:sp>
        <p:nvSpPr>
          <p:cNvPr id="20" name="Text 5"/>
          <p:cNvSpPr/>
          <p:nvPr/>
        </p:nvSpPr>
        <p:spPr>
          <a:xfrm>
            <a:off x="727075" y="563245"/>
            <a:ext cx="2788285" cy="885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Audio to MIDI</a:t>
            </a:r>
            <a:endParaRPr lang="en-US" sz="1600" dirty="0"/>
          </a:p>
        </p:txBody>
      </p:sp>
      <p:sp>
        <p:nvSpPr>
          <p:cNvPr id="21" name="Text 6"/>
          <p:cNvSpPr/>
          <p:nvPr/>
        </p:nvSpPr>
        <p:spPr>
          <a:xfrm>
            <a:off x="727075" y="1308735"/>
            <a:ext cx="3398520" cy="2318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convert audio recordings into MIDI files, making it easier to analyze and edit musical performances.</a:t>
            </a:r>
            <a:endParaRPr lang="en-US" sz="1600" dirty="0"/>
          </a:p>
        </p:txBody>
      </p:sp>
      <p:sp>
        <p:nvSpPr>
          <p:cNvPr id="22" name="Text 7"/>
          <p:cNvSpPr/>
          <p:nvPr/>
        </p:nvSpPr>
        <p:spPr>
          <a:xfrm>
            <a:off x="678180" y="3523615"/>
            <a:ext cx="2788285" cy="885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Sheet Music</a:t>
            </a:r>
            <a:endParaRPr lang="en-US" sz="1600" dirty="0"/>
          </a:p>
        </p:txBody>
      </p:sp>
      <p:sp>
        <p:nvSpPr>
          <p:cNvPr id="23" name="Text 8"/>
          <p:cNvSpPr/>
          <p:nvPr/>
        </p:nvSpPr>
        <p:spPr>
          <a:xfrm>
            <a:off x="678180" y="4269105"/>
            <a:ext cx="3398520" cy="2318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 transcribe audio into sheet music, providing a written record of compositions and performances for reference and study.</a:t>
            </a:r>
            <a:endParaRPr lang="en-US" sz="1600" dirty="0"/>
          </a:p>
        </p:txBody>
      </p:sp>
      <p:sp>
        <p:nvSpPr>
          <p:cNvPr id="24" name="Text 9"/>
          <p:cNvSpPr/>
          <p:nvPr/>
        </p:nvSpPr>
        <p:spPr>
          <a:xfrm>
            <a:off x="8629650" y="563245"/>
            <a:ext cx="2788285" cy="885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Chord Identification</a:t>
            </a:r>
            <a:endParaRPr lang="en-US" sz="1600" dirty="0"/>
          </a:p>
        </p:txBody>
      </p:sp>
      <p:sp>
        <p:nvSpPr>
          <p:cNvPr id="25" name="Text 10"/>
          <p:cNvSpPr/>
          <p:nvPr/>
        </p:nvSpPr>
        <p:spPr>
          <a:xfrm>
            <a:off x="8019415" y="1308735"/>
            <a:ext cx="3398520" cy="2318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identifies chords, key signatures, and song structures, aiding in the analysis and understanding of musical compositions.</a:t>
            </a:r>
            <a:endParaRPr lang="en-US" sz="1600" dirty="0"/>
          </a:p>
        </p:txBody>
      </p:sp>
      <p:sp>
        <p:nvSpPr>
          <p:cNvPr id="26" name="Text 11"/>
          <p:cNvSpPr/>
          <p:nvPr/>
        </p:nvSpPr>
        <p:spPr>
          <a:xfrm>
            <a:off x="8629650" y="3529965"/>
            <a:ext cx="2788285" cy="885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Lead Sheets</a:t>
            </a:r>
            <a:endParaRPr lang="en-US" sz="1600" dirty="0"/>
          </a:p>
        </p:txBody>
      </p:sp>
      <p:sp>
        <p:nvSpPr>
          <p:cNvPr id="27" name="Text 12"/>
          <p:cNvSpPr/>
          <p:nvPr/>
        </p:nvSpPr>
        <p:spPr>
          <a:xfrm>
            <a:off x="8019415" y="4269105"/>
            <a:ext cx="3398520" cy="2318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generates lead sheets quickly, providing a concise representation of a song’s melody, chords, and lyrics.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240000">
            <a:off x="4022651" y="1111184"/>
            <a:ext cx="7795288" cy="4298077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0:52-d2nf6t18bjvh7rlj04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946" y="1311865"/>
            <a:ext cx="7348220" cy="3874107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0800000">
            <a:off x="4767580" y="3514725"/>
            <a:ext cx="7459345" cy="54330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96990" y="1822450"/>
            <a:ext cx="1846580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EE822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257393" y="3219232"/>
            <a:ext cx="6275705" cy="129638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Brand &amp; Promote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1" name="Text 7"/>
          <p:cNvSpPr/>
          <p:nvPr/>
        </p:nvSpPr>
        <p:spPr>
          <a:xfrm>
            <a:off x="5066576" y="2342470"/>
            <a:ext cx="184658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8201571" y="2728550"/>
            <a:ext cx="193675" cy="193675"/>
          </a:xfrm>
          <a:prstGeom prst="ellipse">
            <a:avLst/>
          </a:prstGeom>
          <a:solidFill>
            <a:srgbClr val="000000"/>
          </a:solidFill>
          <a:ln/>
        </p:spPr>
      </p:sp>
      <p:sp>
        <p:nvSpPr>
          <p:cNvPr id="13" name="Text 9"/>
          <p:cNvSpPr/>
          <p:nvPr/>
        </p:nvSpPr>
        <p:spPr>
          <a:xfrm>
            <a:off x="8201571" y="2728550"/>
            <a:ext cx="193675" cy="193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2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8-27-20:00:52-d2nf6t18bjvh7rlj04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8-27-20:00:49-d2nf6s98bjvh7rlj048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8-27-20:00:49-d2nf6s98bjvh7rlj048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8-27-20:00:52-d2nf6t18bjvh7rlj04c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pic>
        <p:nvPicPr>
          <p:cNvPr id="25" name="Image 7" descr="https://kimi-img.moonshot.cn/pub/slides/slides_tmpl/image/25-08-27-20:00:54-d2nf6th8bjvh7rlj04e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695" y="1294765"/>
            <a:ext cx="3001010" cy="4799965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0">
                <a:srgbClr val="C81D31">
                  <a:alpha val="38000"/>
                </a:srgbClr>
              </a:gs>
              <a:gs pos="3000">
                <a:srgbClr val="C81D31">
                  <a:alpha val="38000"/>
                </a:srgbClr>
              </a:gs>
              <a:gs pos="62000">
                <a:srgbClr val="C81D31">
                  <a:alpha val="17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/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4445"/>
            <a:ext cx="12212320" cy="6859905"/>
          </a:xfrm>
          <a:prstGeom prst="rect">
            <a:avLst/>
          </a:prstGeom>
          <a:solidFill>
            <a:srgbClr val="FADBDF">
              <a:alpha val="2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0" y="-4445"/>
            <a:ext cx="12212320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8-27-20:01:35-d2nf77p8bjvh7rlj05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80" y="0"/>
            <a:ext cx="11787505" cy="68465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7070" y="757555"/>
            <a:ext cx="4747895" cy="1722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Content for Musicians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0:49-d2nf6s98bjvh7rlj049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5735" y="2683510"/>
            <a:ext cx="1658620" cy="172212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0:46-d2nf6rh8bjvh7rlj044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60000" flipH="1">
            <a:off x="3235325" y="1394460"/>
            <a:ext cx="2185670" cy="1845945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1:36-d2nf7818bjvh7rlj058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570" y="4133215"/>
            <a:ext cx="2489835" cy="2451735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751840" y="3349625"/>
            <a:ext cx="4909820" cy="511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030A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 Media Captions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751840" y="3745230"/>
            <a:ext cx="4041775" cy="1920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like ChatGPT and Copy.ai generate engaging social media captions and posts, helping musicians maintain an active online presence.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6075680" y="1240155"/>
            <a:ext cx="5151755" cy="511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E54C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Press Releases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6081395" y="1668145"/>
            <a:ext cx="4244340" cy="1920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assists in drafting press releases and artist bios, ensuring professional and consistent communication with the media.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6714490" y="3998595"/>
            <a:ext cx="5104130" cy="407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Tour Announcements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7185025" y="4426585"/>
            <a:ext cx="4041775" cy="2162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helps create promotional plans and tour announcements, streamlining the marketing process for live performances.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1:18-d2nf73h8bjvh7rlj05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0:50-d2nf6sh8bjvh7rlj049g.png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-2013585"/>
            <a:ext cx="4451985" cy="36423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05510" y="825500"/>
            <a:ext cx="10380980" cy="757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Visuals &amp; Release Campaigns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8-27-20:00:50-d2nf6sh8bjvh7rlj049g.png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flipV="1">
            <a:off x="-24130" y="5244465"/>
            <a:ext cx="4451985" cy="36423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05510" y="2181860"/>
            <a:ext cx="5793105" cy="410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92AB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Album Art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905510" y="2610485"/>
            <a:ext cx="4128770" cy="216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tools such as Canva AI and Rotor Videos design album art and logos, providing visually appealing graphics for music releases.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5493385" y="4343400"/>
            <a:ext cx="5793105" cy="410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92AB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Release Timing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5300345" y="4772025"/>
            <a:ext cx="5986145" cy="1142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Platforms like Spotify for Artists offer AI-driven insights to help plan optimal release dates and fan engagement strategies.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240000">
            <a:off x="4022651" y="1111184"/>
            <a:ext cx="7795288" cy="4298077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0:52-d2nf6t18bjvh7rlj04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946" y="1311865"/>
            <a:ext cx="7348220" cy="3874107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0800000">
            <a:off x="4767580" y="3514725"/>
            <a:ext cx="7459345" cy="54330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96990" y="1822450"/>
            <a:ext cx="1846580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EE822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257393" y="3219232"/>
            <a:ext cx="6275705" cy="129638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Workflow Audit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1" name="Text 7"/>
          <p:cNvSpPr/>
          <p:nvPr/>
        </p:nvSpPr>
        <p:spPr>
          <a:xfrm>
            <a:off x="5066576" y="2342470"/>
            <a:ext cx="184658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8201571" y="2728550"/>
            <a:ext cx="193675" cy="193675"/>
          </a:xfrm>
          <a:prstGeom prst="ellipse">
            <a:avLst/>
          </a:prstGeom>
          <a:solidFill>
            <a:srgbClr val="000000"/>
          </a:solidFill>
          <a:ln/>
        </p:spPr>
      </p:sp>
      <p:sp>
        <p:nvSpPr>
          <p:cNvPr id="13" name="Text 9"/>
          <p:cNvSpPr/>
          <p:nvPr/>
        </p:nvSpPr>
        <p:spPr>
          <a:xfrm>
            <a:off x="8201571" y="2728550"/>
            <a:ext cx="193675" cy="193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2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8-27-20:00:52-d2nf6t18bjvh7rlj04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8-27-20:00:49-d2nf6s98bjvh7rlj048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8-27-20:00:49-d2nf6s98bjvh7rlj048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8-27-20:00:52-d2nf6t18bjvh7rlj04c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pic>
        <p:nvPicPr>
          <p:cNvPr id="25" name="Image 7" descr="https://kimi-img.moonshot.cn/pub/slides/slides_tmpl/image/25-08-27-20:00:54-d2nf6th8bjvh7rlj04e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695" y="1294765"/>
            <a:ext cx="3001010" cy="4799965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0">
                <a:srgbClr val="C81D31">
                  <a:alpha val="38000"/>
                </a:srgbClr>
              </a:gs>
              <a:gs pos="3000">
                <a:srgbClr val="C81D31">
                  <a:alpha val="38000"/>
                </a:srgbClr>
              </a:gs>
              <a:gs pos="62000">
                <a:srgbClr val="C81D31">
                  <a:alpha val="17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/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0" y="-1270"/>
            <a:ext cx="12212320" cy="6859905"/>
          </a:xfrm>
          <a:prstGeom prst="rect">
            <a:avLst/>
          </a:prstGeom>
          <a:solidFill>
            <a:srgbClr val="FADBDF">
              <a:alpha val="2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13970" y="-1270"/>
            <a:ext cx="12212320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3545" y="421640"/>
            <a:ext cx="11378565" cy="6003290"/>
          </a:xfrm>
          <a:prstGeom prst="roundRect">
            <a:avLst>
              <a:gd name="adj" fmla="val 11630"/>
            </a:avLst>
          </a:prstGeom>
          <a:gradFill flip="none" rotWithShape="1">
            <a:gsLst>
              <a:gs pos="0">
                <a:srgbClr val="FFF2F3"/>
              </a:gs>
              <a:gs pos="100000">
                <a:srgbClr val="FFFCF1"/>
              </a:gs>
            </a:gsLst>
            <a:lin ang="2700000" scaled="1"/>
          </a:gradFill>
          <a:ln/>
          <a:effectLst>
            <a:outerShdw blurRad="317500" dist="50792" dir="2700000" algn="bl" rotWithShape="0">
              <a:srgbClr val="851321">
                <a:alpha val="32157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423545" y="421640"/>
            <a:ext cx="11378565" cy="6003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0:48-d2nf6s18bjvh7rlj047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0" y="967105"/>
            <a:ext cx="2912745" cy="5890895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0800000">
            <a:off x="4732655" y="3540125"/>
            <a:ext cx="7459345" cy="5433060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20320" y="-2087245"/>
            <a:ext cx="7459345" cy="543306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1390650" y="1108075"/>
            <a:ext cx="2480945" cy="814705"/>
          </a:xfrm>
          <a:prstGeom prst="roundRect">
            <a:avLst>
              <a:gd name="adj" fmla="val 50000"/>
            </a:avLst>
          </a:prstGeom>
          <a:solidFill>
            <a:srgbClr val="ACA4E8"/>
          </a:solidFill>
          <a:ln/>
        </p:spPr>
      </p:sp>
      <p:sp>
        <p:nvSpPr>
          <p:cNvPr id="10" name="Text 5"/>
          <p:cNvSpPr/>
          <p:nvPr/>
        </p:nvSpPr>
        <p:spPr>
          <a:xfrm>
            <a:off x="1390650" y="1108075"/>
            <a:ext cx="2480945" cy="8147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390650" y="1162050"/>
            <a:ext cx="2480164" cy="752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097280" y="3178175"/>
            <a:ext cx="653415" cy="624840"/>
          </a:xfrm>
          <a:prstGeom prst="ellipse">
            <a:avLst/>
          </a:prstGeom>
          <a:solidFill>
            <a:srgbClr val="7D5FAA"/>
          </a:solidFill>
          <a:ln/>
        </p:spPr>
      </p:sp>
      <p:sp>
        <p:nvSpPr>
          <p:cNvPr id="13" name="Text 8"/>
          <p:cNvSpPr/>
          <p:nvPr/>
        </p:nvSpPr>
        <p:spPr>
          <a:xfrm>
            <a:off x="1097280" y="3178175"/>
            <a:ext cx="653415" cy="624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1097280" y="4173855"/>
            <a:ext cx="653415" cy="624840"/>
          </a:xfrm>
          <a:prstGeom prst="ellipse">
            <a:avLst/>
          </a:prstGeom>
          <a:solidFill>
            <a:srgbClr val="7D5FAA"/>
          </a:solidFill>
          <a:ln/>
        </p:spPr>
      </p:sp>
      <p:sp>
        <p:nvSpPr>
          <p:cNvPr id="15" name="Text 10"/>
          <p:cNvSpPr/>
          <p:nvPr/>
        </p:nvSpPr>
        <p:spPr>
          <a:xfrm>
            <a:off x="1097280" y="4173855"/>
            <a:ext cx="653415" cy="624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1097280" y="5241290"/>
            <a:ext cx="653415" cy="624840"/>
          </a:xfrm>
          <a:prstGeom prst="ellipse">
            <a:avLst/>
          </a:prstGeom>
          <a:solidFill>
            <a:srgbClr val="7D5FAA"/>
          </a:solidFill>
          <a:ln/>
        </p:spPr>
      </p:sp>
      <p:sp>
        <p:nvSpPr>
          <p:cNvPr id="17" name="Text 12"/>
          <p:cNvSpPr/>
          <p:nvPr/>
        </p:nvSpPr>
        <p:spPr>
          <a:xfrm>
            <a:off x="1097280" y="5241290"/>
            <a:ext cx="653415" cy="624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3" descr="https://kimi-img.moonshot.cn/pub/slides/slides_tmpl/image/25-08-27-20:00:49-d2nf6s98bjvh7rlj048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1941195"/>
            <a:ext cx="360045" cy="372745"/>
          </a:xfrm>
          <a:prstGeom prst="rect">
            <a:avLst/>
          </a:prstGeom>
        </p:spPr>
      </p:pic>
      <p:pic>
        <p:nvPicPr>
          <p:cNvPr id="19" name="Image 4" descr="https://kimi-img.moonshot.cn/pub/slides/slides_tmpl/image/25-08-27-20:00:49-d2nf6s98bjvh7rlj048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55" y="1438275"/>
            <a:ext cx="656590" cy="685165"/>
          </a:xfrm>
          <a:prstGeom prst="rect">
            <a:avLst/>
          </a:prstGeom>
        </p:spPr>
      </p:pic>
      <p:pic>
        <p:nvPicPr>
          <p:cNvPr id="20" name="Image 5" descr="https://kimi-img.moonshot.cn/pub/slides/slides_tmpl/image/25-08-27-20:00:52-d2nf6t18bjvh7rlj04b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3445" y="234315"/>
            <a:ext cx="1731645" cy="1336675"/>
          </a:xfrm>
          <a:prstGeom prst="rect">
            <a:avLst/>
          </a:prstGeom>
        </p:spPr>
      </p:pic>
      <p:sp>
        <p:nvSpPr>
          <p:cNvPr id="21" name="Shape 13"/>
          <p:cNvSpPr/>
          <p:nvPr/>
        </p:nvSpPr>
        <p:spPr>
          <a:xfrm>
            <a:off x="5944870" y="2954020"/>
            <a:ext cx="5544185" cy="3150870"/>
          </a:xfrm>
          <a:prstGeom prst="rect">
            <a:avLst/>
          </a:prstGeom>
          <a:gradFill flip="none" rotWithShape="1">
            <a:gsLst>
              <a:gs pos="0">
                <a:srgbClr val="FFFBFC">
                  <a:alpha val="0"/>
                </a:srgbClr>
              </a:gs>
              <a:gs pos="17000">
                <a:srgbClr val="FFFBFC">
                  <a:alpha val="0"/>
                </a:srgbClr>
              </a:gs>
              <a:gs pos="100000">
                <a:srgbClr val="FFFCF1"/>
              </a:gs>
            </a:gsLst>
            <a:lin ang="0" scaled="1"/>
          </a:gradFill>
          <a:ln/>
        </p:spPr>
      </p:sp>
      <p:sp>
        <p:nvSpPr>
          <p:cNvPr id="22" name="Text 14"/>
          <p:cNvSpPr/>
          <p:nvPr/>
        </p:nvSpPr>
        <p:spPr>
          <a:xfrm>
            <a:off x="5944870" y="2954020"/>
            <a:ext cx="5544185" cy="3150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15"/>
          <p:cNvSpPr/>
          <p:nvPr/>
        </p:nvSpPr>
        <p:spPr>
          <a:xfrm>
            <a:off x="6184265" y="3178175"/>
            <a:ext cx="653415" cy="624840"/>
          </a:xfrm>
          <a:prstGeom prst="ellipse">
            <a:avLst/>
          </a:prstGeom>
          <a:solidFill>
            <a:srgbClr val="7D5FAA"/>
          </a:solidFill>
          <a:ln/>
        </p:spPr>
      </p:sp>
      <p:sp>
        <p:nvSpPr>
          <p:cNvPr id="24" name="Text 16"/>
          <p:cNvSpPr/>
          <p:nvPr/>
        </p:nvSpPr>
        <p:spPr>
          <a:xfrm>
            <a:off x="6184265" y="3178175"/>
            <a:ext cx="653415" cy="624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17"/>
          <p:cNvSpPr/>
          <p:nvPr/>
        </p:nvSpPr>
        <p:spPr>
          <a:xfrm>
            <a:off x="6184265" y="4173855"/>
            <a:ext cx="653415" cy="624840"/>
          </a:xfrm>
          <a:prstGeom prst="ellipse">
            <a:avLst/>
          </a:prstGeom>
          <a:solidFill>
            <a:srgbClr val="7D5FAA"/>
          </a:solidFill>
          <a:ln/>
        </p:spPr>
      </p:sp>
      <p:sp>
        <p:nvSpPr>
          <p:cNvPr id="26" name="Text 18"/>
          <p:cNvSpPr/>
          <p:nvPr/>
        </p:nvSpPr>
        <p:spPr>
          <a:xfrm>
            <a:off x="6184265" y="4173855"/>
            <a:ext cx="653415" cy="624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19"/>
          <p:cNvSpPr/>
          <p:nvPr/>
        </p:nvSpPr>
        <p:spPr>
          <a:xfrm>
            <a:off x="6184265" y="5238750"/>
            <a:ext cx="653415" cy="624840"/>
          </a:xfrm>
          <a:prstGeom prst="ellipse">
            <a:avLst/>
          </a:prstGeom>
          <a:solidFill>
            <a:srgbClr val="7D5FAA"/>
          </a:solidFill>
          <a:ln/>
        </p:spPr>
      </p:sp>
      <p:sp>
        <p:nvSpPr>
          <p:cNvPr id="28" name="Text 20"/>
          <p:cNvSpPr/>
          <p:nvPr/>
        </p:nvSpPr>
        <p:spPr>
          <a:xfrm>
            <a:off x="6184265" y="5238750"/>
            <a:ext cx="653415" cy="624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1"/>
          <p:cNvSpPr/>
          <p:nvPr/>
        </p:nvSpPr>
        <p:spPr>
          <a:xfrm>
            <a:off x="1144905" y="3176905"/>
            <a:ext cx="543560" cy="5899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0" name="Text 22"/>
          <p:cNvSpPr/>
          <p:nvPr/>
        </p:nvSpPr>
        <p:spPr>
          <a:xfrm>
            <a:off x="1856105" y="3293745"/>
            <a:ext cx="45459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&amp; the Artist</a:t>
            </a:r>
            <a:endParaRPr lang="en-US" sz="1600" dirty="0"/>
          </a:p>
        </p:txBody>
      </p:sp>
      <p:sp>
        <p:nvSpPr>
          <p:cNvPr id="31" name="Text 23"/>
          <p:cNvSpPr/>
          <p:nvPr/>
        </p:nvSpPr>
        <p:spPr>
          <a:xfrm>
            <a:off x="6243320" y="3168650"/>
            <a:ext cx="543560" cy="5899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2" name="Text 24"/>
          <p:cNvSpPr/>
          <p:nvPr/>
        </p:nvSpPr>
        <p:spPr>
          <a:xfrm>
            <a:off x="6943090" y="3281680"/>
            <a:ext cx="45459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&amp; Compose</a:t>
            </a:r>
            <a:endParaRPr lang="en-US" sz="1600" dirty="0"/>
          </a:p>
        </p:txBody>
      </p:sp>
      <p:sp>
        <p:nvSpPr>
          <p:cNvPr id="33" name="Text 25"/>
          <p:cNvSpPr/>
          <p:nvPr/>
        </p:nvSpPr>
        <p:spPr>
          <a:xfrm>
            <a:off x="1156335" y="4175760"/>
            <a:ext cx="543560" cy="5899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4" name="Text 26"/>
          <p:cNvSpPr/>
          <p:nvPr/>
        </p:nvSpPr>
        <p:spPr>
          <a:xfrm>
            <a:off x="1856105" y="4267835"/>
            <a:ext cx="454469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Produce &amp; Design</a:t>
            </a:r>
            <a:endParaRPr lang="en-US" sz="1600" dirty="0"/>
          </a:p>
        </p:txBody>
      </p:sp>
      <p:sp>
        <p:nvSpPr>
          <p:cNvPr id="35" name="Text 27"/>
          <p:cNvSpPr/>
          <p:nvPr/>
        </p:nvSpPr>
        <p:spPr>
          <a:xfrm>
            <a:off x="6236335" y="4175760"/>
            <a:ext cx="543560" cy="5899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6" name="Text 28"/>
          <p:cNvSpPr/>
          <p:nvPr/>
        </p:nvSpPr>
        <p:spPr>
          <a:xfrm>
            <a:off x="6943090" y="4264025"/>
            <a:ext cx="454533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&amp; Perform</a:t>
            </a:r>
            <a:endParaRPr lang="en-US" sz="1600" dirty="0"/>
          </a:p>
        </p:txBody>
      </p:sp>
      <p:sp>
        <p:nvSpPr>
          <p:cNvPr id="37" name="Text 29"/>
          <p:cNvSpPr/>
          <p:nvPr/>
        </p:nvSpPr>
        <p:spPr>
          <a:xfrm>
            <a:off x="1160780" y="5243195"/>
            <a:ext cx="543560" cy="5899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38" name="Text 30"/>
          <p:cNvSpPr/>
          <p:nvPr/>
        </p:nvSpPr>
        <p:spPr>
          <a:xfrm>
            <a:off x="1856105" y="5309235"/>
            <a:ext cx="454469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Brand &amp; Promote</a:t>
            </a:r>
            <a:endParaRPr lang="en-US" sz="1600" dirty="0"/>
          </a:p>
        </p:txBody>
      </p:sp>
      <p:sp>
        <p:nvSpPr>
          <p:cNvPr id="39" name="Text 31"/>
          <p:cNvSpPr/>
          <p:nvPr/>
        </p:nvSpPr>
        <p:spPr>
          <a:xfrm>
            <a:off x="6231890" y="5229225"/>
            <a:ext cx="543560" cy="5899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40" name="Text 32"/>
          <p:cNvSpPr/>
          <p:nvPr/>
        </p:nvSpPr>
        <p:spPr>
          <a:xfrm>
            <a:off x="6943090" y="5299075"/>
            <a:ext cx="45459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Workflow Audit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solidFill>
            <a:srgbClr val="FADBDF">
              <a:alpha val="7098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-2087245"/>
            <a:ext cx="7459345" cy="543306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26390" y="281305"/>
            <a:ext cx="8088630" cy="6255385"/>
          </a:xfrm>
          <a:prstGeom prst="roundRect">
            <a:avLst>
              <a:gd name="adj" fmla="val 3580"/>
            </a:avLst>
          </a:prstGeom>
          <a:gradFill flip="none" rotWithShape="1">
            <a:gsLst>
              <a:gs pos="0">
                <a:srgbClr val="FFF2F3"/>
              </a:gs>
              <a:gs pos="100000">
                <a:srgbClr val="FFFCF1"/>
              </a:gs>
            </a:gsLst>
            <a:lin ang="2700000" scaled="1"/>
          </a:gradFill>
          <a:ln/>
          <a:effectLst>
            <a:outerShdw blurRad="317500" dist="50792" dir="2700000" algn="bl" rotWithShape="0">
              <a:srgbClr val="851321">
                <a:alpha val="32157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326390" y="281305"/>
            <a:ext cx="8088630" cy="62553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761730" y="599440"/>
            <a:ext cx="2736850" cy="158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 Your Repetitive Tasks</a:t>
            </a:r>
            <a:endParaRPr lang="en-US" sz="1600" dirty="0"/>
          </a:p>
        </p:txBody>
      </p:sp>
      <p:pic>
        <p:nvPicPr>
          <p:cNvPr id="8" name="Image 1" descr="https://kimi-img.moonshot.cn/pub/slides/slides_tmpl/image/25-08-27-20:01:50-d2nf7bh8bjvh7rlj05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35" y="579120"/>
            <a:ext cx="728345" cy="729615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8-27-20:01:50-d2nf7bh8bjvh7rlj05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775" y="579120"/>
            <a:ext cx="728345" cy="729615"/>
          </a:xfrm>
          <a:prstGeom prst="rect">
            <a:avLst/>
          </a:prstGeom>
        </p:spPr>
      </p:pic>
      <p:pic>
        <p:nvPicPr>
          <p:cNvPr id="10" name="Image 3" descr="https://kimi-img.moonshot.cn/pub/slides/slides_tmpl/image/25-08-27-20:01:50-d2nf7bh8bjvh7rlj05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775" y="3557905"/>
            <a:ext cx="728345" cy="729615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8-27-20:01:50-d2nf7bh8bjvh7rlj05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75" y="3557905"/>
            <a:ext cx="728345" cy="729615"/>
          </a:xfrm>
          <a:prstGeom prst="rect">
            <a:avLst/>
          </a:prstGeom>
        </p:spPr>
      </p:pic>
      <p:pic>
        <p:nvPicPr>
          <p:cNvPr id="12" name="Image 5" descr="https://kimi-img.moonshot.cn/pub/slides/slides_tmpl/image/25-08-27-20:01:42-d2nf79h8bjvh7rlj05i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155" y="2227580"/>
            <a:ext cx="4855845" cy="465137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06780" y="690880"/>
            <a:ext cx="337820" cy="483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1569085" y="612775"/>
            <a:ext cx="2627630" cy="885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92AB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Tasks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727075" y="1308735"/>
            <a:ext cx="3398520" cy="2318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List 5–7 recurring tasks in your music workflow, such as mixing, lyric writing, practice scheduling, and social media posting.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4835525" y="690880"/>
            <a:ext cx="337820" cy="483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5567680" y="612775"/>
            <a:ext cx="2520315" cy="885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92AB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Evaluate Criteria</a:t>
            </a:r>
            <a:endParaRPr lang="en-US" sz="1600" dirty="0"/>
          </a:p>
        </p:txBody>
      </p:sp>
      <p:sp>
        <p:nvSpPr>
          <p:cNvPr id="18" name="Text 10"/>
          <p:cNvSpPr/>
          <p:nvPr/>
        </p:nvSpPr>
        <p:spPr>
          <a:xfrm>
            <a:off x="4689475" y="1308735"/>
            <a:ext cx="3398520" cy="2318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Score each task based on criteria like repetition, technicality, time consumption, and detail intensity to identify AI integration opportunities.</a:t>
            </a:r>
            <a:endParaRPr lang="en-US" sz="1600" dirty="0"/>
          </a:p>
        </p:txBody>
      </p:sp>
      <p:sp>
        <p:nvSpPr>
          <p:cNvPr id="19" name="Text 11"/>
          <p:cNvSpPr/>
          <p:nvPr/>
        </p:nvSpPr>
        <p:spPr>
          <a:xfrm>
            <a:off x="885825" y="3669665"/>
            <a:ext cx="337820" cy="483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1569085" y="3600450"/>
            <a:ext cx="2627630" cy="885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92AB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Flag for AI</a:t>
            </a:r>
            <a:endParaRPr lang="en-US" sz="1600" dirty="0"/>
          </a:p>
        </p:txBody>
      </p:sp>
      <p:sp>
        <p:nvSpPr>
          <p:cNvPr id="21" name="Text 13"/>
          <p:cNvSpPr/>
          <p:nvPr/>
        </p:nvSpPr>
        <p:spPr>
          <a:xfrm>
            <a:off x="727075" y="4296410"/>
            <a:ext cx="3398520" cy="2318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Tasks meeting two or more criteria are strong candidates for AI integration, helping to streamline your workflow.</a:t>
            </a:r>
            <a:endParaRPr lang="en-US" sz="1600" dirty="0"/>
          </a:p>
        </p:txBody>
      </p:sp>
      <p:sp>
        <p:nvSpPr>
          <p:cNvPr id="22" name="Text 14"/>
          <p:cNvSpPr/>
          <p:nvPr/>
        </p:nvSpPr>
        <p:spPr>
          <a:xfrm>
            <a:off x="4813935" y="3669665"/>
            <a:ext cx="337820" cy="4838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3" name="Text 15"/>
          <p:cNvSpPr/>
          <p:nvPr/>
        </p:nvSpPr>
        <p:spPr>
          <a:xfrm>
            <a:off x="5568315" y="3600450"/>
            <a:ext cx="2519680" cy="885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92AB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Prioritize Integration</a:t>
            </a:r>
            <a:endParaRPr lang="en-US" sz="1600" dirty="0"/>
          </a:p>
        </p:txBody>
      </p:sp>
      <p:sp>
        <p:nvSpPr>
          <p:cNvPr id="24" name="Text 16"/>
          <p:cNvSpPr/>
          <p:nvPr/>
        </p:nvSpPr>
        <p:spPr>
          <a:xfrm>
            <a:off x="4689475" y="4296410"/>
            <a:ext cx="3398520" cy="2318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a matrix linking flagged tasks to specific AI tools to prioritize high-impact integration points for immediate benefits.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0:54-d2nf6th8bjvh7rlj04f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692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0800000">
            <a:off x="4767580" y="3514725"/>
            <a:ext cx="7459345" cy="543306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20320" y="-2087245"/>
            <a:ext cx="7459345" cy="543306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20:00:57-d2nf6u98bjvh7rlj04m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133475"/>
            <a:ext cx="11176635" cy="49174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71550" y="911225"/>
            <a:ext cx="7814945" cy="73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Prioritize High-Impact AI Wins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8-27-20:00:55-d2nf6tp8bjvh7rlj04g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20000">
            <a:off x="1258570" y="1789430"/>
            <a:ext cx="1125220" cy="1069340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>
            <a:off x="803275" y="5804535"/>
            <a:ext cx="6117590" cy="508635"/>
          </a:xfrm>
          <a:prstGeom prst="ellipse">
            <a:avLst/>
          </a:prstGeom>
          <a:gradFill flip="none" rotWithShape="1">
            <a:gsLst>
              <a:gs pos="0">
                <a:srgbClr val="E34154">
                  <a:alpha val="23000"/>
                </a:srgbClr>
              </a:gs>
              <a:gs pos="100000">
                <a:srgbClr val="E54C5E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/>
        </p:spPr>
      </p:sp>
      <p:sp>
        <p:nvSpPr>
          <p:cNvPr id="9" name="Text 2"/>
          <p:cNvSpPr/>
          <p:nvPr/>
        </p:nvSpPr>
        <p:spPr>
          <a:xfrm>
            <a:off x="803275" y="5804535"/>
            <a:ext cx="6117590" cy="50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1127125" y="3127375"/>
            <a:ext cx="5135245" cy="509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093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 Victories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1126490" y="3501390"/>
            <a:ext cx="5135245" cy="2169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Choose tasks like automated mastering or social media copy generation for quick AI integration wins that free up time for creative work.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240000">
            <a:off x="4022651" y="1111184"/>
            <a:ext cx="7795288" cy="4298077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0:52-d2nf6t18bjvh7rlj04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946" y="1311865"/>
            <a:ext cx="7348220" cy="3874107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0800000">
            <a:off x="4767580" y="3514725"/>
            <a:ext cx="7459345" cy="54330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96990" y="1822450"/>
            <a:ext cx="1846580" cy="1312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EE822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257393" y="3219232"/>
            <a:ext cx="6275705" cy="129638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Labs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1" name="Text 7"/>
          <p:cNvSpPr/>
          <p:nvPr/>
        </p:nvSpPr>
        <p:spPr>
          <a:xfrm>
            <a:off x="5066576" y="2342470"/>
            <a:ext cx="184658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8201571" y="2728550"/>
            <a:ext cx="193675" cy="193675"/>
          </a:xfrm>
          <a:prstGeom prst="ellipse">
            <a:avLst/>
          </a:prstGeom>
          <a:solidFill>
            <a:srgbClr val="000000"/>
          </a:solidFill>
          <a:ln/>
        </p:spPr>
      </p:sp>
      <p:sp>
        <p:nvSpPr>
          <p:cNvPr id="13" name="Text 9"/>
          <p:cNvSpPr/>
          <p:nvPr/>
        </p:nvSpPr>
        <p:spPr>
          <a:xfrm>
            <a:off x="8201571" y="2728550"/>
            <a:ext cx="193675" cy="193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2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8-27-20:00:52-d2nf6t18bjvh7rlj04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8-27-20:00:49-d2nf6s98bjvh7rlj048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8-27-20:00:49-d2nf6s98bjvh7rlj048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8-27-20:00:52-d2nf6t18bjvh7rlj04c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pic>
        <p:nvPicPr>
          <p:cNvPr id="25" name="Image 7" descr="https://kimi-img.moonshot.cn/pub/slides/slides_tmpl/image/25-08-27-20:00:54-d2nf6th8bjvh7rlj04e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695" y="1294765"/>
            <a:ext cx="3001010" cy="4799965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0">
                <a:srgbClr val="C81D31">
                  <a:alpha val="38000"/>
                </a:srgbClr>
              </a:gs>
              <a:gs pos="3000">
                <a:srgbClr val="C81D31">
                  <a:alpha val="38000"/>
                </a:srgbClr>
              </a:gs>
              <a:gs pos="62000">
                <a:srgbClr val="C81D31">
                  <a:alpha val="17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/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solidFill>
            <a:srgbClr val="FADBDF">
              <a:alpha val="2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0800000">
            <a:off x="4756785" y="3515995"/>
            <a:ext cx="7459345" cy="543306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20320" y="-2087245"/>
            <a:ext cx="7459345" cy="543306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1:41-d2nf7998bjvh7rlj05e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" y="908050"/>
            <a:ext cx="12023090" cy="57721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41680" y="647065"/>
            <a:ext cx="10279380" cy="757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 One: Compose a Pop Hook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741680" y="1611630"/>
            <a:ext cx="45624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65F1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Chord Progressions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41680" y="2012950"/>
            <a:ext cx="4562475" cy="169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AI tools like Suno or AIVA to generate chord progressions tailored to your desired pop style, providing a solid harmonic foundation.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741680" y="4784090"/>
            <a:ext cx="709485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70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Melody Hooks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741680" y="5185410"/>
            <a:ext cx="7094855" cy="1297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Generate three melodic ideas over the chord progressions to find the perfect hook that captures attention.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6276975" y="2376805"/>
            <a:ext cx="56229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E54C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Lyric Variations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277610" y="2782570"/>
            <a:ext cx="5262880" cy="1297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Experiment with AI-generated variations of your chorus lyrics to add energy and freshness to your song.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1:08-d2nf7118bjvh7rlj050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0"/>
            <a:ext cx="1220533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1:06-d2nf70h8bjvh7rlj05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0"/>
            <a:ext cx="6281420" cy="607123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1:06-d2nf70h8bjvh7rlj05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5315" y="-199390"/>
            <a:ext cx="7507605" cy="725614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20:01:06-d2nf70h8bjvh7rlj05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4345" y="0"/>
            <a:ext cx="7507605" cy="725614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05510" y="825500"/>
            <a:ext cx="10380980" cy="757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 Two: Master a Muddy Demo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8-27-20:01:36-d2nf7818bjvh7rlj059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4815" y="4672965"/>
            <a:ext cx="1042670" cy="104267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8-27-20:01:36-d2nf7818bjvh7rlj058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795" y="2305685"/>
            <a:ext cx="1704975" cy="1704975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-227330" y="6130290"/>
            <a:ext cx="3213735" cy="461645"/>
          </a:xfrm>
          <a:prstGeom prst="ellipse">
            <a:avLst/>
          </a:prstGeom>
          <a:gradFill flip="none" rotWithShape="1">
            <a:gsLst>
              <a:gs pos="0">
                <a:srgbClr val="851321">
                  <a:alpha val="78000"/>
                </a:srgbClr>
              </a:gs>
              <a:gs pos="62000">
                <a:srgbClr val="851321">
                  <a:alpha val="15000"/>
                </a:srgbClr>
              </a:gs>
              <a:gs pos="100000">
                <a:srgbClr val="85132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/>
        </p:spPr>
      </p:sp>
      <p:sp>
        <p:nvSpPr>
          <p:cNvPr id="10" name="Text 2"/>
          <p:cNvSpPr/>
          <p:nvPr/>
        </p:nvSpPr>
        <p:spPr>
          <a:xfrm>
            <a:off x="-227330" y="6130290"/>
            <a:ext cx="3213735" cy="461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6" descr="https://kimi-img.moonshot.cn/pub/slides/slides_tmpl/image/25-08-27-20:01:10-d2nf71h8bjvh7rlj051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15" y="5071745"/>
            <a:ext cx="2621915" cy="1544955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>
            <a:off x="1011555" y="1810385"/>
            <a:ext cx="4302125" cy="7575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E54C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Mastering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1187450" y="2667635"/>
            <a:ext cx="4097020" cy="290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 your rough mix through LANDR or iZotope Ozone for automated mastering, applying industry-standard EQ and compression settings.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7665720" y="1448435"/>
            <a:ext cx="4213860" cy="631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E54C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Adjust Settings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7665720" y="2305685"/>
            <a:ext cx="4213860" cy="2141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Tweak the suggested settings to achieve a warm, punchy sound, ensuring your demo is ready for professional distribution.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solidFill>
            <a:srgbClr val="FADBDF">
              <a:alpha val="2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1:44-d2nf7a18bjvh7rlj05o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772" y="3735705"/>
            <a:ext cx="6680200" cy="339090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1:44-d2nf7a18bjvh7rlj05p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118" y="1291273"/>
            <a:ext cx="5473700" cy="299720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-11430" y="-2058035"/>
            <a:ext cx="7459345" cy="54330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7060" y="700405"/>
            <a:ext cx="10380980" cy="757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 Three: Improv Practice Tracks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8-27-20:01:44-d2nf7a18bjvh7rlj05o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600000">
            <a:off x="1664970" y="3562350"/>
            <a:ext cx="318135" cy="737235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1:44-d2nf7a18bjvh7rlj05p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00000">
            <a:off x="6791960" y="1356995"/>
            <a:ext cx="480060" cy="1660525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8-27-20:01:45-d2nf7a98bjvh7rlj05r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14045" y="1710055"/>
            <a:ext cx="1515745" cy="2354580"/>
          </a:xfrm>
          <a:prstGeom prst="rect">
            <a:avLst/>
          </a:prstGeom>
        </p:spPr>
      </p:pic>
      <p:pic>
        <p:nvPicPr>
          <p:cNvPr id="11" name="Image 6" descr="https://kimi-img.moonshot.cn/pub/slides/slides_tmpl/image/25-08-27-20:01:44-d2nf7a18bjvh7rlj05r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2680" y="3758565"/>
            <a:ext cx="2482850" cy="2731770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>
            <a:off x="2399665" y="1789430"/>
            <a:ext cx="5010785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EE822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Backing Tracks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2399665" y="2212975"/>
            <a:ext cx="4144645" cy="199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Moises.ai or Melodic to create ii–V–I backing tracks in all twelve keys, providing diverse practice material.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653415" y="4385945"/>
            <a:ext cx="5010785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92AB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Phrasing Exercises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653415" y="4809490"/>
            <a:ext cx="4144645" cy="199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Generate five exercises focused on improving phrasing and expression in your jazz improvisation.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7593330" y="1339850"/>
            <a:ext cx="5010785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92AB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Solo Analysis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7593330" y="1763395"/>
            <a:ext cx="4144645" cy="199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AI to analyze your recorded solos and identify key motifs, helping you refine your improvisational style.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7549515" y="4293870"/>
            <a:ext cx="5010785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7030A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Rhythmic Precision</a:t>
            </a: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7549515" y="4717415"/>
            <a:ext cx="4144645" cy="199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with AI-generated tracks to improve rhythmic precision and timing in your improvisational performances.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240000">
            <a:off x="4022651" y="1111184"/>
            <a:ext cx="7795288" cy="4298077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0:52-d2nf6t18bjvh7rlj04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946" y="1311865"/>
            <a:ext cx="7348220" cy="3874107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0800000">
            <a:off x="4767580" y="3514725"/>
            <a:ext cx="7459345" cy="54330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96990" y="1822450"/>
            <a:ext cx="1846580" cy="1312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EE822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257393" y="3219232"/>
            <a:ext cx="6275705" cy="129638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Recap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1" name="Text 7"/>
          <p:cNvSpPr/>
          <p:nvPr/>
        </p:nvSpPr>
        <p:spPr>
          <a:xfrm>
            <a:off x="5066576" y="2342470"/>
            <a:ext cx="184658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8201571" y="2728550"/>
            <a:ext cx="193675" cy="193675"/>
          </a:xfrm>
          <a:prstGeom prst="ellipse">
            <a:avLst/>
          </a:prstGeom>
          <a:solidFill>
            <a:srgbClr val="000000"/>
          </a:solidFill>
          <a:ln/>
        </p:spPr>
      </p:sp>
      <p:sp>
        <p:nvSpPr>
          <p:cNvPr id="13" name="Text 9"/>
          <p:cNvSpPr/>
          <p:nvPr/>
        </p:nvSpPr>
        <p:spPr>
          <a:xfrm>
            <a:off x="8201571" y="2728550"/>
            <a:ext cx="193675" cy="193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2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8-27-20:00:52-d2nf6t18bjvh7rlj04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8-27-20:00:49-d2nf6s98bjvh7rlj048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8-27-20:00:49-d2nf6s98bjvh7rlj048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8-27-20:00:52-d2nf6t18bjvh7rlj04c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pic>
        <p:nvPicPr>
          <p:cNvPr id="25" name="Image 7" descr="https://kimi-img.moonshot.cn/pub/slides/slides_tmpl/image/25-08-27-20:00:54-d2nf6th8bjvh7rlj04e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695" y="1294765"/>
            <a:ext cx="3001010" cy="4799965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0">
                <a:srgbClr val="C81D31">
                  <a:alpha val="38000"/>
                </a:srgbClr>
              </a:gs>
              <a:gs pos="3000">
                <a:srgbClr val="C81D31">
                  <a:alpha val="38000"/>
                </a:srgbClr>
              </a:gs>
              <a:gs pos="62000">
                <a:srgbClr val="C81D31">
                  <a:alpha val="17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/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1:41-d2nf7998bjvh7rlj05f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05510" y="708025"/>
            <a:ext cx="10380980" cy="757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FFF3C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 NOT to Use AI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85470" y="1817370"/>
            <a:ext cx="3935730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FEE59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Expressive Performance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03885" y="2211705"/>
            <a:ext cx="4048760" cy="1861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Avoid AI for performances that require emotional expression and personal connection with the audience.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85470" y="4177030"/>
            <a:ext cx="3935730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FEE59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Improvisational Feel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03885" y="4571365"/>
            <a:ext cx="4047490" cy="1861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Skip AI when improvisation and spontaneous creativity are crucial, as these elements are deeply human.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656195" y="1817370"/>
            <a:ext cx="3935730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FEE59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Lyrical Storytelling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55865" y="2211705"/>
            <a:ext cx="4048125" cy="1861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 not rely on AI for storytelling in lyrics that demand personal experience and emotional depth.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674610" y="4177030"/>
            <a:ext cx="3935730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FEE59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Authenticity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55865" y="4571365"/>
            <a:ext cx="4048125" cy="1861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AI does not dilute authenticity, style, or cultural respect in your music, maintaining artistic integrity.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1:40-d2nf7918bjvh7rlj05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51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070" y="647065"/>
            <a:ext cx="10853420" cy="757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Takeaways &amp; Next Steps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0:52-d2nf6t18bjvh7rlj04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765" y="1043305"/>
            <a:ext cx="1328420" cy="7162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6465" y="1733550"/>
            <a:ext cx="74644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093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Strengths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2566035" y="2171700"/>
            <a:ext cx="7094855" cy="1297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technical, repetitive, and promotional tasks, acting as a creative collaborator rather than a replacement.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3065780" y="3410585"/>
            <a:ext cx="74644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093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Oversight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3435350" y="3830320"/>
            <a:ext cx="7094855" cy="1297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 human oversight to ensure AI tools enhance your unique artistic voice and creative vision.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4112895" y="5123815"/>
            <a:ext cx="74644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093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Integration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4482465" y="5543550"/>
            <a:ext cx="7094855" cy="1297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one task, apply the AI tool, iterate on the results, and gradually expand AI adoption in your workflow.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0:52-d2nf6t18bjvh7rlj04c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33400" y="3000375"/>
            <a:ext cx="3539490" cy="192024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0:55-d2nf6tp8bjvh7rlj04h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60" y="120650"/>
            <a:ext cx="10968355" cy="6858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0" y="-4445"/>
            <a:ext cx="12212320" cy="6859905"/>
          </a:xfrm>
          <a:prstGeom prst="rect">
            <a:avLst/>
          </a:prstGeom>
          <a:solidFill>
            <a:srgbClr val="FADBDF">
              <a:alpha val="25098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0" y="-4445"/>
            <a:ext cx="12212320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2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-11430" y="-2084070"/>
            <a:ext cx="7459345" cy="54330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2810" y="1118870"/>
            <a:ext cx="5203825" cy="196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Cheat Sheet &amp; Resource Links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8-27-20:00:53-d2nf6t98bjvh7rlj04d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930" y="4691380"/>
            <a:ext cx="814705" cy="44323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0:53-d2nf6t98bjvh7rlj04e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0175" y="1317625"/>
            <a:ext cx="928370" cy="44323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8-27-20:00:49-d2nf6s98bjvh7rlj048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4338955"/>
            <a:ext cx="858520" cy="895985"/>
          </a:xfrm>
          <a:prstGeom prst="rect">
            <a:avLst/>
          </a:prstGeom>
        </p:spPr>
      </p:pic>
      <p:pic>
        <p:nvPicPr>
          <p:cNvPr id="11" name="Image 6" descr="https://kimi-img.moonshot.cn/pub/slides/slides_tmpl/image/25-08-27-20:00:49-d2nf6s98bjvh7rlj048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775" y="5008245"/>
            <a:ext cx="438150" cy="453390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>
            <a:off x="762000" y="3581400"/>
            <a:ext cx="3036570" cy="757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093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 Reference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6461760" y="2395855"/>
            <a:ext cx="3459480" cy="290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 a one-page cheat sheet listing AI strengths, tool names, and use cases, along with links to tutorials, communities, and practice resources.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0800000">
            <a:off x="4732655" y="3540125"/>
            <a:ext cx="7459345" cy="543306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20320" y="-2087245"/>
            <a:ext cx="7459345" cy="543306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solidFill>
            <a:srgbClr val="FADBDF">
              <a:alpha val="25098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423545" y="421640"/>
            <a:ext cx="11378565" cy="6003290"/>
          </a:xfrm>
          <a:prstGeom prst="roundRect">
            <a:avLst>
              <a:gd name="adj" fmla="val 11630"/>
            </a:avLst>
          </a:prstGeom>
          <a:gradFill flip="none" rotWithShape="1">
            <a:gsLst>
              <a:gs pos="0">
                <a:srgbClr val="FFF2F3"/>
              </a:gs>
              <a:gs pos="100000">
                <a:srgbClr val="FFFCF1"/>
              </a:gs>
            </a:gsLst>
            <a:lin ang="2700000" scaled="1"/>
          </a:gradFill>
          <a:ln/>
          <a:effectLst>
            <a:outerShdw blurRad="317500" dist="50792" dir="2700000" algn="bl" rotWithShape="0">
              <a:srgbClr val="851321">
                <a:alpha val="32157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423545" y="421640"/>
            <a:ext cx="11378565" cy="6003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2" descr="https://kimi-img.moonshot.cn/pub/slides/slides_tmpl/image/25-08-27-20:00:48-d2nf6s18bjvh7rlj04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05" y="967105"/>
            <a:ext cx="2912745" cy="5890895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-1372235" y="2999740"/>
            <a:ext cx="5407025" cy="3150870"/>
          </a:xfrm>
          <a:prstGeom prst="rect">
            <a:avLst/>
          </a:prstGeom>
          <a:gradFill flip="none" rotWithShape="1">
            <a:gsLst>
              <a:gs pos="0">
                <a:srgbClr val="FFFBFC">
                  <a:alpha val="0"/>
                </a:srgbClr>
              </a:gs>
              <a:gs pos="17000">
                <a:srgbClr val="FFFBFC">
                  <a:alpha val="0"/>
                </a:srgbClr>
              </a:gs>
              <a:gs pos="100000">
                <a:srgbClr val="FFFCF1"/>
              </a:gs>
            </a:gsLst>
            <a:lin ang="0" scaled="1"/>
          </a:gradFill>
          <a:ln/>
        </p:spPr>
      </p:sp>
      <p:sp>
        <p:nvSpPr>
          <p:cNvPr id="10" name="Text 5"/>
          <p:cNvSpPr/>
          <p:nvPr/>
        </p:nvSpPr>
        <p:spPr>
          <a:xfrm>
            <a:off x="-1372235" y="2999740"/>
            <a:ext cx="5407025" cy="3150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7019448" y="3400933"/>
            <a:ext cx="3323590" cy="20193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>
            <a:solidFill>
              <a:srgbClr val="262626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7019448" y="3400933"/>
            <a:ext cx="3323590" cy="2019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8339613" y="3043428"/>
            <a:ext cx="653415" cy="624840"/>
          </a:xfrm>
          <a:prstGeom prst="ellipse">
            <a:avLst/>
          </a:prstGeom>
          <a:solidFill>
            <a:srgbClr val="7D5FAA"/>
          </a:solidFill>
          <a:ln/>
        </p:spPr>
      </p:sp>
      <p:sp>
        <p:nvSpPr>
          <p:cNvPr id="14" name="Text 9"/>
          <p:cNvSpPr/>
          <p:nvPr/>
        </p:nvSpPr>
        <p:spPr>
          <a:xfrm>
            <a:off x="8339613" y="3043428"/>
            <a:ext cx="653415" cy="624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1841341" y="3400933"/>
            <a:ext cx="3323590" cy="20193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>
            <a:solidFill>
              <a:srgbClr val="262626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1841341" y="3400933"/>
            <a:ext cx="3323590" cy="2019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3161506" y="3043428"/>
            <a:ext cx="653415" cy="624840"/>
          </a:xfrm>
          <a:prstGeom prst="ellipse">
            <a:avLst/>
          </a:prstGeom>
          <a:solidFill>
            <a:srgbClr val="7D5FAA"/>
          </a:solidFill>
          <a:ln/>
        </p:spPr>
      </p:sp>
      <p:sp>
        <p:nvSpPr>
          <p:cNvPr id="18" name="Text 13"/>
          <p:cNvSpPr/>
          <p:nvPr/>
        </p:nvSpPr>
        <p:spPr>
          <a:xfrm>
            <a:off x="3161506" y="3043428"/>
            <a:ext cx="653415" cy="624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3" descr="https://kimi-img.moonshot.cn/pub/slides/slides_tmpl/image/25-08-27-20:00:52-d2nf6t18bjvh7rlj04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065" y="2160905"/>
            <a:ext cx="1663700" cy="896620"/>
          </a:xfrm>
          <a:prstGeom prst="rect">
            <a:avLst/>
          </a:prstGeom>
        </p:spPr>
      </p:pic>
      <p:pic>
        <p:nvPicPr>
          <p:cNvPr id="20" name="Image 4" descr="https://kimi-img.moonshot.cn/pub/slides/slides_tmpl/image/25-08-27-20:00:49-d2nf6s98bjvh7rlj048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880" y="1918970"/>
            <a:ext cx="360045" cy="372745"/>
          </a:xfrm>
          <a:prstGeom prst="rect">
            <a:avLst/>
          </a:prstGeom>
        </p:spPr>
      </p:pic>
      <p:sp>
        <p:nvSpPr>
          <p:cNvPr id="21" name="Shape 14"/>
          <p:cNvSpPr/>
          <p:nvPr/>
        </p:nvSpPr>
        <p:spPr>
          <a:xfrm>
            <a:off x="4851400" y="1317625"/>
            <a:ext cx="2480945" cy="814705"/>
          </a:xfrm>
          <a:prstGeom prst="roundRect">
            <a:avLst>
              <a:gd name="adj" fmla="val 50000"/>
            </a:avLst>
          </a:prstGeom>
          <a:solidFill>
            <a:srgbClr val="ACA4E8"/>
          </a:solidFill>
          <a:ln/>
        </p:spPr>
      </p:sp>
      <p:sp>
        <p:nvSpPr>
          <p:cNvPr id="22" name="Text 15"/>
          <p:cNvSpPr/>
          <p:nvPr/>
        </p:nvSpPr>
        <p:spPr>
          <a:xfrm>
            <a:off x="4851400" y="1317625"/>
            <a:ext cx="2480945" cy="8147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4851400" y="1371600"/>
            <a:ext cx="2480164" cy="761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</a:t>
            </a:r>
            <a:endParaRPr lang="en-US" sz="1600" dirty="0"/>
          </a:p>
        </p:txBody>
      </p:sp>
      <p:pic>
        <p:nvPicPr>
          <p:cNvPr id="24" name="Image 5" descr="https://kimi-img.moonshot.cn/pub/slides/slides_tmpl/image/25-08-27-20:00:49-d2nf6s98bjvh7rlj048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855" y="967105"/>
            <a:ext cx="656590" cy="685165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3215481" y="3045968"/>
            <a:ext cx="543560" cy="5899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6" name="Text 18"/>
          <p:cNvSpPr/>
          <p:nvPr/>
        </p:nvSpPr>
        <p:spPr>
          <a:xfrm>
            <a:off x="1997551" y="3994658"/>
            <a:ext cx="2980055" cy="8318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Labs</a:t>
            </a:r>
            <a:endParaRPr lang="en-US" sz="1600" dirty="0"/>
          </a:p>
        </p:txBody>
      </p:sp>
      <p:sp>
        <p:nvSpPr>
          <p:cNvPr id="27" name="Text 19"/>
          <p:cNvSpPr/>
          <p:nvPr/>
        </p:nvSpPr>
        <p:spPr>
          <a:xfrm>
            <a:off x="8393588" y="3045968"/>
            <a:ext cx="543560" cy="5899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8" name="Text 20"/>
          <p:cNvSpPr/>
          <p:nvPr/>
        </p:nvSpPr>
        <p:spPr>
          <a:xfrm>
            <a:off x="7175658" y="3994658"/>
            <a:ext cx="2980055" cy="8318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Ethics &amp; Recap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20320" y="-2087245"/>
            <a:ext cx="7459345" cy="543306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0800000">
            <a:off x="4756785" y="3515995"/>
            <a:ext cx="7459345" cy="543306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-20320" y="0"/>
            <a:ext cx="12212320" cy="6859905"/>
          </a:xfrm>
          <a:prstGeom prst="rect">
            <a:avLst/>
          </a:prstGeom>
          <a:solidFill>
            <a:srgbClr val="FADBDF">
              <a:alpha val="38039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-20320" y="0"/>
            <a:ext cx="12212320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2" descr="https://kimi-img.moonshot.cn/pub/slides/slides_tmpl/image/25-08-27-20:00:49-d2nf6s98bjvh7rlj049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075" y="2140585"/>
            <a:ext cx="1450340" cy="150558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0:53-d2nf6t98bjvh7rlj04d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8261985" y="2140585"/>
            <a:ext cx="1662430" cy="1244600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620078" y="1396365"/>
            <a:ext cx="10951845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3"/>
          <p:cNvSpPr/>
          <p:nvPr/>
        </p:nvSpPr>
        <p:spPr>
          <a:xfrm>
            <a:off x="620078" y="1396365"/>
            <a:ext cx="10951845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30000"/>
              </a:lnSpc>
            </a:pPr>
            <a:r>
              <a:rPr lang="en-US" sz="8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pic>
        <p:nvPicPr>
          <p:cNvPr id="10" name="Image 4" descr="https://kimi-img.moonshot.cn/pub/slides/slides_tmpl/image/25-08-27-20:01:46-d2nf7ah8bjvh7rlj05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2289810"/>
            <a:ext cx="9856470" cy="3289935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>
            <a:off x="6559602" y="5528310"/>
            <a:ext cx="2369133" cy="271780"/>
          </a:xfrm>
          <a:prstGeom prst="roundRect">
            <a:avLst>
              <a:gd name="adj" fmla="val 50000"/>
            </a:avLst>
          </a:prstGeom>
          <a:solidFill>
            <a:srgbClr val="ACA4E8"/>
          </a:solidFill>
          <a:ln/>
        </p:spPr>
      </p:sp>
      <p:sp>
        <p:nvSpPr>
          <p:cNvPr id="12" name="Text 5"/>
          <p:cNvSpPr/>
          <p:nvPr/>
        </p:nvSpPr>
        <p:spPr>
          <a:xfrm>
            <a:off x="6559602" y="5528310"/>
            <a:ext cx="2369133" cy="271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6556758" y="5484495"/>
            <a:ext cx="2369133" cy="3479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3188877" y="5527675"/>
            <a:ext cx="2255544" cy="271780"/>
          </a:xfrm>
          <a:prstGeom prst="roundRect">
            <a:avLst>
              <a:gd name="adj" fmla="val 50000"/>
            </a:avLst>
          </a:prstGeom>
          <a:solidFill>
            <a:srgbClr val="ACA4E8"/>
          </a:solidFill>
          <a:ln/>
        </p:spPr>
      </p:sp>
      <p:sp>
        <p:nvSpPr>
          <p:cNvPr id="15" name="Text 8"/>
          <p:cNvSpPr/>
          <p:nvPr/>
        </p:nvSpPr>
        <p:spPr>
          <a:xfrm>
            <a:off x="3188877" y="5527675"/>
            <a:ext cx="2255544" cy="271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3188335" y="5485130"/>
            <a:ext cx="2255544" cy="3511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8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pic>
        <p:nvPicPr>
          <p:cNvPr id="17" name="Image 5" descr="https://kimi-img.moonshot.cn/pub/slides/slides_tmpl/image/25-08-27-20:00:49-d2nf6s98bjvh7rlj048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0455" y="1746250"/>
            <a:ext cx="360045" cy="372745"/>
          </a:xfrm>
          <a:prstGeom prst="rect">
            <a:avLst/>
          </a:prstGeom>
        </p:spPr>
      </p:pic>
      <p:pic>
        <p:nvPicPr>
          <p:cNvPr id="18" name="Image 6" descr="https://kimi-img.moonshot.cn/pub/slides/slides_tmpl/image/25-08-27-20:00:49-d2nf6s98bjvh7rlj048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8960" y="1243330"/>
            <a:ext cx="656590" cy="685165"/>
          </a:xfrm>
          <a:prstGeom prst="rect">
            <a:avLst/>
          </a:prstGeom>
        </p:spPr>
      </p:pic>
      <p:pic>
        <p:nvPicPr>
          <p:cNvPr id="19" name="Image 7" descr="https://kimi-img.moonshot.cn/pub/slides/slides_tmpl/image/25-08-27-20:01:44-d2nf7a18bjvh7rlj05q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720000">
            <a:off x="1736090" y="1155700"/>
            <a:ext cx="832485" cy="8089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240000">
            <a:off x="4022651" y="1111184"/>
            <a:ext cx="7795288" cy="4298077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0:52-d2nf6t18bjvh7rlj04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946" y="1311865"/>
            <a:ext cx="7348220" cy="3874107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0800000">
            <a:off x="4767580" y="3514725"/>
            <a:ext cx="7459345" cy="54330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96990" y="1822450"/>
            <a:ext cx="1846580" cy="1312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EE822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257393" y="3219232"/>
            <a:ext cx="6275705" cy="129638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&amp; the Artist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1" name="Text 7"/>
          <p:cNvSpPr/>
          <p:nvPr/>
        </p:nvSpPr>
        <p:spPr>
          <a:xfrm>
            <a:off x="5066576" y="2342470"/>
            <a:ext cx="184658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8201571" y="2728550"/>
            <a:ext cx="193675" cy="193675"/>
          </a:xfrm>
          <a:prstGeom prst="ellipse">
            <a:avLst/>
          </a:prstGeom>
          <a:solidFill>
            <a:srgbClr val="000000"/>
          </a:solidFill>
          <a:ln/>
        </p:spPr>
      </p:sp>
      <p:sp>
        <p:nvSpPr>
          <p:cNvPr id="13" name="Text 9"/>
          <p:cNvSpPr/>
          <p:nvPr/>
        </p:nvSpPr>
        <p:spPr>
          <a:xfrm>
            <a:off x="8201571" y="2728550"/>
            <a:ext cx="193675" cy="193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2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8-27-20:00:52-d2nf6t18bjvh7rlj04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8-27-20:00:49-d2nf6s98bjvh7rlj048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8-27-20:00:49-d2nf6s98bjvh7rlj048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8-27-20:00:52-d2nf6t18bjvh7rlj04c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pic>
        <p:nvPicPr>
          <p:cNvPr id="25" name="Image 7" descr="https://kimi-img.moonshot.cn/pub/slides/slides_tmpl/image/25-08-27-20:00:54-d2nf6th8bjvh7rlj04e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695" y="1294765"/>
            <a:ext cx="3001010" cy="4799965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0">
                <a:srgbClr val="C81D31">
                  <a:alpha val="38000"/>
                </a:srgbClr>
              </a:gs>
              <a:gs pos="3000">
                <a:srgbClr val="C81D31">
                  <a:alpha val="38000"/>
                </a:srgbClr>
              </a:gs>
              <a:gs pos="62000">
                <a:srgbClr val="C81D31">
                  <a:alpha val="17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/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1:27-d2nf75p8bjvh7rlj055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1:30-d2nf76h8bjvh7rlj055g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5470" y="4867910"/>
            <a:ext cx="4098290" cy="1136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AI Matters for Musicians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0800000" flipH="1">
            <a:off x="-10795" y="3519170"/>
            <a:ext cx="7459345" cy="543306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20:01:31-d2nf76p8bjvh7rlj0560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5835650" y="1523365"/>
            <a:ext cx="466725" cy="48006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45490" y="906145"/>
            <a:ext cx="4504055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70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 Repetitive Friction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745490" y="1386205"/>
            <a:ext cx="4098290" cy="2042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streamlines repetitive tasks like audio editing and transcription, freeing musicians to focus on creative expression and performance.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6831965" y="629285"/>
            <a:ext cx="4639945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C65F1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 Creativity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6968490" y="1140460"/>
            <a:ext cx="4503420" cy="179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provides new tools for songwriting and sound design, offering fresh ideas and expanding the creative possibilities for artists.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6967855" y="4462145"/>
            <a:ext cx="4504055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rgbClr val="B736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 Artistic Control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314440" y="4970780"/>
            <a:ext cx="5157470" cy="1461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Musicians retain full creative control, using AI as a tool to enhance their unique voice and artistic vision without replacement.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solidFill>
            <a:srgbClr val="FADBDF">
              <a:alpha val="2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0800000">
            <a:off x="4767580" y="3514725"/>
            <a:ext cx="7459345" cy="543306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1:02-d2nf6vh8bjvh7rlj04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2100"/>
            <a:ext cx="11287125" cy="1036002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699250" y="825500"/>
            <a:ext cx="4587240" cy="2106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Musical Tasks AI Handles Best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8-27-20:01:02-d2nf6vh8bjvh7rlj04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645" y="-464185"/>
            <a:ext cx="3973195" cy="271526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1:03-d2nf6vp8bjvh7rlj04u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1705" y="1637030"/>
            <a:ext cx="2439670" cy="210693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8-27-20:01:03-d2nf6vp8bjvh7rlj04u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015" y="2200910"/>
            <a:ext cx="2856230" cy="1753870"/>
          </a:xfrm>
          <a:prstGeom prst="rect">
            <a:avLst/>
          </a:prstGeom>
        </p:spPr>
      </p:pic>
      <p:pic>
        <p:nvPicPr>
          <p:cNvPr id="11" name="Image 6" descr="https://kimi-img.moonshot.cn/pub/slides/slides_tmpl/image/25-08-27-20:01:38-d2nf78h8bjvh7rlj05c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20000">
            <a:off x="10033000" y="5958205"/>
            <a:ext cx="1505585" cy="1505585"/>
          </a:xfrm>
          <a:prstGeom prst="rect">
            <a:avLst/>
          </a:prstGeom>
        </p:spPr>
      </p:pic>
      <p:pic>
        <p:nvPicPr>
          <p:cNvPr id="12" name="Image 7" descr="https://kimi-img.moonshot.cn/pub/slides/slides_tmpl/image/25-08-27-20:01:04-d2nf7018bjvh7rlj04v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68910" y="4279900"/>
            <a:ext cx="2334260" cy="2771775"/>
          </a:xfrm>
          <a:prstGeom prst="rect">
            <a:avLst/>
          </a:prstGeom>
        </p:spPr>
      </p:pic>
      <p:pic>
        <p:nvPicPr>
          <p:cNvPr id="13" name="Image 8" descr="https://kimi-img.moonshot.cn/pub/slides/slides_tmpl/image/25-08-27-20:00:52-d2nf6t18bjvh7rlj04a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2145" y="2035175"/>
            <a:ext cx="1663700" cy="896620"/>
          </a:xfrm>
          <a:prstGeom prst="rect">
            <a:avLst/>
          </a:prstGeom>
        </p:spPr>
      </p:pic>
      <p:pic>
        <p:nvPicPr>
          <p:cNvPr id="14" name="Image 9" descr="https://kimi-img.moonshot.cn/pub/slides/slides_tmpl/image/25-08-27-20:01:04-d2nf7018bjvh7rlj04v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70860" y="4511040"/>
            <a:ext cx="1300480" cy="1508760"/>
          </a:xfrm>
          <a:prstGeom prst="rect">
            <a:avLst/>
          </a:prstGeom>
        </p:spPr>
      </p:pic>
      <p:sp>
        <p:nvSpPr>
          <p:cNvPr id="15" name="Text 3"/>
          <p:cNvSpPr/>
          <p:nvPr/>
        </p:nvSpPr>
        <p:spPr>
          <a:xfrm>
            <a:off x="1269365" y="1242695"/>
            <a:ext cx="3704590" cy="589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65F1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High-Friction Duties</a:t>
            </a:r>
            <a:endParaRPr lang="en-US" sz="1600" dirty="0"/>
          </a:p>
        </p:txBody>
      </p:sp>
      <p:sp>
        <p:nvSpPr>
          <p:cNvPr id="16" name="Text 4"/>
          <p:cNvSpPr/>
          <p:nvPr/>
        </p:nvSpPr>
        <p:spPr>
          <a:xfrm>
            <a:off x="1269365" y="2035810"/>
            <a:ext cx="3705225" cy="2105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excels at tasks like chord generation, lyric drafting, noise cleanup, and auto-mixing, which are often time-consuming and repetitive.</a:t>
            </a:r>
            <a:endParaRPr lang="en-US" sz="1600" dirty="0"/>
          </a:p>
        </p:txBody>
      </p:sp>
      <p:sp>
        <p:nvSpPr>
          <p:cNvPr id="17" name="Text 5"/>
          <p:cNvSpPr/>
          <p:nvPr/>
        </p:nvSpPr>
        <p:spPr>
          <a:xfrm>
            <a:off x="5327015" y="4339590"/>
            <a:ext cx="4879975" cy="589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588E3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Human-Only Zones</a:t>
            </a:r>
            <a:endParaRPr lang="en-US" sz="1600" dirty="0"/>
          </a:p>
        </p:txBody>
      </p:sp>
      <p:sp>
        <p:nvSpPr>
          <p:cNvPr id="18" name="Text 6"/>
          <p:cNvSpPr/>
          <p:nvPr/>
        </p:nvSpPr>
        <p:spPr>
          <a:xfrm>
            <a:off x="5327015" y="4764405"/>
            <a:ext cx="4441825" cy="175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Artistic decisions, expressive playing, improvisation, and ethical considerations remain firmly in the hands of the musician.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240000">
            <a:off x="4022651" y="1111184"/>
            <a:ext cx="7795288" cy="4298077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0:52-d2nf6t18bjvh7rlj04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946" y="1311865"/>
            <a:ext cx="7348220" cy="3874107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0800000">
            <a:off x="4767580" y="3514725"/>
            <a:ext cx="7459345" cy="54330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96990" y="1822450"/>
            <a:ext cx="1846580" cy="1312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EE822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257393" y="3219232"/>
            <a:ext cx="6275705" cy="129638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&amp; Compose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1" name="Text 7"/>
          <p:cNvSpPr/>
          <p:nvPr/>
        </p:nvSpPr>
        <p:spPr>
          <a:xfrm>
            <a:off x="5066576" y="2342470"/>
            <a:ext cx="184658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8201571" y="2728550"/>
            <a:ext cx="193675" cy="193675"/>
          </a:xfrm>
          <a:prstGeom prst="ellipse">
            <a:avLst/>
          </a:prstGeom>
          <a:solidFill>
            <a:srgbClr val="000000"/>
          </a:solidFill>
          <a:ln/>
        </p:spPr>
      </p:sp>
      <p:sp>
        <p:nvSpPr>
          <p:cNvPr id="13" name="Text 9"/>
          <p:cNvSpPr/>
          <p:nvPr/>
        </p:nvSpPr>
        <p:spPr>
          <a:xfrm>
            <a:off x="8201571" y="2728550"/>
            <a:ext cx="193675" cy="193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2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8-27-20:00:52-d2nf6t18bjvh7rlj04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8-27-20:00:49-d2nf6s98bjvh7rlj048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8-27-20:00:49-d2nf6s98bjvh7rlj048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8-27-20:00:52-d2nf6t18bjvh7rlj04c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pic>
        <p:nvPicPr>
          <p:cNvPr id="25" name="Image 7" descr="https://kimi-img.moonshot.cn/pub/slides/slides_tmpl/image/25-08-27-20:00:54-d2nf6th8bjvh7rlj04e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695" y="1294765"/>
            <a:ext cx="3001010" cy="4799965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0">
                <a:srgbClr val="C81D31">
                  <a:alpha val="38000"/>
                </a:srgbClr>
              </a:gs>
              <a:gs pos="3000">
                <a:srgbClr val="C81D31">
                  <a:alpha val="38000"/>
                </a:srgbClr>
              </a:gs>
              <a:gs pos="62000">
                <a:srgbClr val="C81D31">
                  <a:alpha val="17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/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1905" y="-2068830"/>
            <a:ext cx="7459345" cy="543306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0:44-d2nf6r18bjvh7rlj043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0800000">
            <a:off x="4768850" y="3517900"/>
            <a:ext cx="7459345" cy="543306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solidFill>
            <a:srgbClr val="FADBDF">
              <a:alpha val="25098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345123" y="378460"/>
            <a:ext cx="11501755" cy="6101080"/>
          </a:xfrm>
          <a:prstGeom prst="roundRect">
            <a:avLst>
              <a:gd name="adj" fmla="val 11630"/>
            </a:avLst>
          </a:prstGeom>
          <a:gradFill flip="none" rotWithShape="1">
            <a:gsLst>
              <a:gs pos="0">
                <a:srgbClr val="FFF2F3"/>
              </a:gs>
              <a:gs pos="100000">
                <a:srgbClr val="FFFCF1"/>
              </a:gs>
            </a:gsLst>
            <a:lin ang="2700000" scaled="1"/>
          </a:gradFill>
          <a:ln/>
          <a:effectLst>
            <a:outerShdw blurRad="317500" dist="50792" dir="2700000" algn="bl" rotWithShape="0">
              <a:srgbClr val="851321">
                <a:alpha val="32157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345123" y="378460"/>
            <a:ext cx="11501755" cy="6101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905510" y="757555"/>
            <a:ext cx="10380980" cy="757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Songwriting Acceleration</a:t>
            </a:r>
            <a:endParaRPr lang="en-US" sz="1600" dirty="0"/>
          </a:p>
        </p:txBody>
      </p:sp>
      <p:pic>
        <p:nvPicPr>
          <p:cNvPr id="9" name="Image 2" descr="https://kimi-img.moonshot.cn/pub/slides/slides_tmpl/image/25-08-27-20:01:10-d2nf71h8bjvh7rlj051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45" y="5520690"/>
            <a:ext cx="1912620" cy="1126490"/>
          </a:xfrm>
          <a:prstGeom prst="rect">
            <a:avLst/>
          </a:prstGeom>
        </p:spPr>
      </p:pic>
      <p:pic>
        <p:nvPicPr>
          <p:cNvPr id="10" name="Image 3" descr="https://kimi-img.moonshot.cn/pub/slides/slides_tmpl/image/25-08-27-20:01:40-d2nf7918bjvh7rlj05d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3140" y="1518920"/>
            <a:ext cx="1754505" cy="874395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8-27-20:01:40-d2nf7918bjvh7rlj05e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525" y="5481320"/>
            <a:ext cx="1913255" cy="1255395"/>
          </a:xfrm>
          <a:prstGeom prst="rect">
            <a:avLst/>
          </a:prstGeom>
        </p:spPr>
      </p:pic>
      <p:pic>
        <p:nvPicPr>
          <p:cNvPr id="12" name="Image 5" descr="https://kimi-img.moonshot.cn/pub/slides/slides_tmpl/image/25-08-27-20:01:41-d2nf7998bjvh7rlj05g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6640" y="978535"/>
            <a:ext cx="1483995" cy="128143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687070" y="1913255"/>
            <a:ext cx="2394585" cy="885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F093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Chord Progressions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687070" y="2647315"/>
            <a:ext cx="2495550" cy="2723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algorithms quickly generate chord progressions, providing a foundation for songwriting and composition.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3533140" y="2444115"/>
            <a:ext cx="2394585" cy="885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F093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Melody Hooks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3533140" y="3178175"/>
            <a:ext cx="2495550" cy="2723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can create catchy melody hooks, helping musicians break through writer’s block and spark new ideas.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6334125" y="1848485"/>
            <a:ext cx="2394585" cy="885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093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 Arrangements</a:t>
            </a:r>
            <a:endParaRPr lang="en-US" sz="1600" dirty="0"/>
          </a:p>
        </p:txBody>
      </p:sp>
      <p:sp>
        <p:nvSpPr>
          <p:cNvPr id="18" name="Text 10"/>
          <p:cNvSpPr/>
          <p:nvPr/>
        </p:nvSpPr>
        <p:spPr>
          <a:xfrm>
            <a:off x="6334125" y="2647315"/>
            <a:ext cx="2463165" cy="2723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assists in developing full song arrangements, turning initial ideas into more complex and complete compositions.</a:t>
            </a:r>
            <a:endParaRPr lang="en-US" sz="1600" dirty="0"/>
          </a:p>
        </p:txBody>
      </p:sp>
      <p:sp>
        <p:nvSpPr>
          <p:cNvPr id="19" name="Text 11"/>
          <p:cNvSpPr/>
          <p:nvPr/>
        </p:nvSpPr>
        <p:spPr>
          <a:xfrm>
            <a:off x="9114790" y="2422525"/>
            <a:ext cx="2394585" cy="885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F093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DAW Integration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9114790" y="3178175"/>
            <a:ext cx="2572385" cy="2723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like Logic Pro and Ableton Live offer AI-assisted composition features, seamlessly integrating with existing workflows.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0:55-d2nf6tp8bjvh7rlj04g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2175" y="1041400"/>
            <a:ext cx="5203825" cy="196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Lyric Brainstorming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0:55-d2nf6tp8bjvh7rlj04f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0" y="933450"/>
            <a:ext cx="1029970" cy="109347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8-27-20:00:53-d2nf6t98bjvh7rlj04d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7260" y="2247265"/>
            <a:ext cx="1019175" cy="76327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141595" y="2882265"/>
            <a:ext cx="5462270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093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Lyric Generation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5142230" y="3354705"/>
            <a:ext cx="5666105" cy="1390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platforms such as ChatGPT and LyricStudio can generate lyric ideas, rewrite lines to fit rhythm and rhyme, and suggest variations for hooks and verses.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1244</Words>
  <Application>Microsoft Office PowerPoint</Application>
  <PresentationFormat>Widescreen</PresentationFormat>
  <Paragraphs>196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MiSans</vt:lpstr>
      <vt:lpstr>Calibri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Music Maker</dc:title>
  <dc:subject>AI-Powered Music Maker</dc:subject>
  <dc:creator>Kimi</dc:creator>
  <cp:lastModifiedBy>Sean</cp:lastModifiedBy>
  <cp:revision>2</cp:revision>
  <dcterms:created xsi:type="dcterms:W3CDTF">2025-12-03T23:25:06Z</dcterms:created>
  <dcterms:modified xsi:type="dcterms:W3CDTF">2025-12-04T00:06:54Z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{"Label":"AI-Powered Music Maker","ContentProducer":"001191110108MACG2KBH8F10000","ProduceID":"d4occvituj3b99lrn7pg","ReservedCode1":"","ContentPropagator":"001191110108MACG2KBH8F20000","PropagateID":"d4occvituj3b99lrn7pg","ReservedCode2":""}</vt:lpwstr>
  </property>
</Properties>
</file>